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6.xml" ContentType="application/vnd.openxmlformats-officedocument.presentationml.notesSlide+xml"/>
  <Override PartName="/ppt/tags/tag1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5"/>
  </p:notesMasterIdLst>
  <p:sldIdLst>
    <p:sldId id="259" r:id="rId3"/>
    <p:sldId id="260" r:id="rId4"/>
    <p:sldId id="261" r:id="rId5"/>
    <p:sldId id="262" r:id="rId6"/>
    <p:sldId id="263"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16" r:id="rId50"/>
    <p:sldId id="317" r:id="rId51"/>
    <p:sldId id="318" r:id="rId52"/>
    <p:sldId id="319" r:id="rId53"/>
    <p:sldId id="503" r:id="rId54"/>
    <p:sldId id="310" r:id="rId55"/>
    <p:sldId id="311" r:id="rId56"/>
    <p:sldId id="312" r:id="rId57"/>
    <p:sldId id="393" r:id="rId58"/>
    <p:sldId id="463" r:id="rId59"/>
    <p:sldId id="467" r:id="rId60"/>
    <p:sldId id="541" r:id="rId61"/>
    <p:sldId id="478" r:id="rId62"/>
    <p:sldId id="315" r:id="rId63"/>
    <p:sldId id="31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628" autoAdjust="0"/>
  </p:normalViewPr>
  <p:slideViewPr>
    <p:cSldViewPr>
      <p:cViewPr varScale="1">
        <p:scale>
          <a:sx n="81" d="100"/>
          <a:sy n="81" d="100"/>
        </p:scale>
        <p:origin x="941" y="67"/>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_rels/viewProps.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3.xml"/><Relationship Id="rId1" Type="http://schemas.openxmlformats.org/officeDocument/2006/relationships/slide" Target="slides/slide2.xml"/><Relationship Id="rId5" Type="http://schemas.openxmlformats.org/officeDocument/2006/relationships/slide" Target="slides/slide60.xml"/><Relationship Id="rId4"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A0D7E6-B97C-4BAD-8C5B-1023B2D97A19}" type="datetimeFigureOut">
              <a:rPr lang="en-US" smtClean="0"/>
              <a:t>4/20/2021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9F29D3-9AD2-4C2A-AFD7-E41381004310}" type="slidenum">
              <a:rPr lang="en-US" smtClean="0"/>
              <a:t>‹#›</a:t>
            </a:fld>
            <a:endParaRPr lang="en-US"/>
          </a:p>
        </p:txBody>
      </p:sp>
    </p:spTree>
    <p:extLst>
      <p:ext uri="{BB962C8B-B14F-4D97-AF65-F5344CB8AC3E}">
        <p14:creationId xmlns:p14="http://schemas.microsoft.com/office/powerpoint/2010/main" val="151386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01A30-5086-4DCC-8980-582E0B710C2F}" type="slidenum">
              <a:rPr lang="fr-FR" altLang="en-US"/>
              <a:pPr/>
              <a:t>2</a:t>
            </a:fld>
            <a:endParaRPr lang="fr-FR" alt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xfrm>
            <a:off x="914295" y="4343400"/>
            <a:ext cx="5029414" cy="4114800"/>
          </a:xfrm>
        </p:spPr>
        <p:txBody>
          <a:bodyPr/>
          <a:lstStyle/>
          <a:p>
            <a:r>
              <a:rPr lang="en-US" altLang="en-US">
                <a:cs typeface="Arial" charset="0"/>
              </a:rPr>
              <a:t>Welcome to Ferraz Shawmut’s course on Fuse construction.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9F0AA-051F-4ED6-B051-9962729B2AF8}" type="slidenum">
              <a:rPr lang="fr-FR" altLang="en-US"/>
              <a:pPr/>
              <a:t>11</a:t>
            </a:fld>
            <a:endParaRPr lang="fr-FR" alt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xfrm>
            <a:off x="914295" y="4343400"/>
            <a:ext cx="5029414" cy="4114800"/>
          </a:xfrm>
        </p:spPr>
        <p:txBody>
          <a:bodyPr/>
          <a:lstStyle/>
          <a:p>
            <a:r>
              <a:rPr lang="en-US" altLang="en-US"/>
              <a:t>Next the elements are soldered to the terminal, the more elements in a fuse the higher the ampacity the fuse has.  (should be said over the nest 4 slides)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4E2BF-81C8-43D8-86BD-B8C25CA685FF}" type="slidenum">
              <a:rPr lang="fr-FR" altLang="en-US"/>
              <a:pPr/>
              <a:t>12</a:t>
            </a:fld>
            <a:endParaRPr lang="fr-FR" alt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2A90E1-978A-4840-A9BD-73D3B7F675CE}" type="slidenum">
              <a:rPr lang="fr-FR" altLang="en-US"/>
              <a:pPr/>
              <a:t>13</a:t>
            </a:fld>
            <a:endParaRPr lang="fr-FR" alt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xfrm>
            <a:off x="914295" y="4343400"/>
            <a:ext cx="5029414" cy="4114800"/>
          </a:xfrm>
        </p:spPr>
        <p:txBody>
          <a:bodyPr/>
          <a:lstStyle/>
          <a:p>
            <a:r>
              <a:rPr lang="en-US" altLang="en-US"/>
              <a:t>Then the other Blade-Block terminal assembly is soldered to the elements.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73FFF-DFBD-408F-95D1-AC9C18B57EBA}" type="slidenum">
              <a:rPr lang="fr-FR" altLang="en-US"/>
              <a:pPr/>
              <a:t>14</a:t>
            </a:fld>
            <a:endParaRPr lang="fr-FR" alt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xfrm>
            <a:off x="914295" y="4343400"/>
            <a:ext cx="5029414" cy="4114800"/>
          </a:xfrm>
        </p:spPr>
        <p:txBody>
          <a:bodyPr/>
          <a:lstStyle/>
          <a:p>
            <a:r>
              <a:rPr lang="en-US" altLang="en-US"/>
              <a:t>The fuse body is put on and then staked into place. Fuse bodies can be made from a number of different things like paper and ceramic but the most common is GMG a form of fiberglass.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23CBD-8DED-40BB-A0B9-1F8CB04F4D8A}" type="slidenum">
              <a:rPr lang="fr-FR" altLang="en-US"/>
              <a:pPr/>
              <a:t>15</a:t>
            </a:fld>
            <a:endParaRPr lang="fr-FR"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xfrm>
            <a:off x="914295" y="4343400"/>
            <a:ext cx="5029414" cy="4114800"/>
          </a:xfrm>
        </p:spPr>
        <p:txBody>
          <a:bodyPr/>
          <a:lstStyle/>
          <a:p>
            <a:r>
              <a:rPr lang="en-US" altLang="en-US"/>
              <a:t>****FILL THE BODY WITH SAND****</a:t>
            </a:r>
          </a:p>
          <a:p>
            <a:endParaRPr lang="en-US" altLang="en-US"/>
          </a:p>
          <a:p>
            <a:r>
              <a:rPr lang="en-US" altLang="en-US"/>
              <a:t>A filler is then added which is usually a quartz sand. The filler acts as an insulator when the elements melt.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4ACE3-561D-46D8-8DE6-242070C88741}" type="slidenum">
              <a:rPr lang="fr-FR" altLang="en-US"/>
              <a:pPr/>
              <a:t>16</a:t>
            </a:fld>
            <a:endParaRPr lang="fr-FR"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xfrm>
            <a:off x="914295" y="4343400"/>
            <a:ext cx="5029414" cy="4114800"/>
          </a:xfrm>
        </p:spPr>
        <p:txBody>
          <a:bodyPr/>
          <a:lstStyle/>
          <a:p>
            <a:r>
              <a:rPr lang="en-US" altLang="en-US"/>
              <a:t>When we talk about time delay fuses we almost always hear dual element. Dual element is referring to the construction methods used to achieve a time delay. There are two main ways to make a dual element time delay fuse. Fuses using the “M” effect are constructed in the same way as a fast acting fuse however they use a tin overlay near the center of each element. When heated the tin migrates in to the the element causing it to melt at a lower temperature.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B425A-0D52-406C-ACD5-DF48478ECE0B}" type="slidenum">
              <a:rPr lang="fr-FR" altLang="en-US"/>
              <a:pPr/>
              <a:t>17</a:t>
            </a:fld>
            <a:endParaRPr lang="fr-FR" alt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914295" y="4343400"/>
            <a:ext cx="5029414" cy="4114800"/>
          </a:xfrm>
        </p:spPr>
        <p:txBody>
          <a:bodyPr/>
          <a:lstStyle/>
          <a:p>
            <a:r>
              <a:rPr lang="en-US" altLang="en-US"/>
              <a:t>The second way is a spring and plunger assembly, which is typically used in Ferrule fuses. It starts with and spring and plunger housing.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9EA7B-80CB-4CF1-8E1B-1D989B035E61}" type="slidenum">
              <a:rPr lang="fr-FR" altLang="en-US"/>
              <a:pPr/>
              <a:t>18</a:t>
            </a:fld>
            <a:endParaRPr lang="fr-FR" alt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xfrm>
            <a:off x="914295" y="4343400"/>
            <a:ext cx="5029414" cy="4114800"/>
          </a:xfrm>
        </p:spPr>
        <p:txBody>
          <a:bodyPr/>
          <a:lstStyle/>
          <a:p>
            <a:r>
              <a:rPr lang="en-US" altLang="en-US"/>
              <a:t>Then a spring is added which will retract the plunger.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BD044-9B83-4AAE-BED3-F08A35F2B8CF}" type="slidenum">
              <a:rPr lang="fr-FR" altLang="en-US"/>
              <a:pPr/>
              <a:t>19</a:t>
            </a:fld>
            <a:endParaRPr lang="fr-FR" alt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xfrm>
            <a:off x="914295" y="4343400"/>
            <a:ext cx="5029414" cy="4114800"/>
          </a:xfrm>
        </p:spPr>
        <p:txBody>
          <a:bodyPr/>
          <a:lstStyle/>
          <a:p>
            <a:r>
              <a:rPr lang="en-US" altLang="en-US"/>
              <a:t>And the plunger is inserted.</a:t>
            </a:r>
          </a:p>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6316D-3B95-476B-9C72-7AD2D777A1CA}" type="slidenum">
              <a:rPr lang="fr-FR" altLang="en-US"/>
              <a:pPr/>
              <a:t>20</a:t>
            </a:fld>
            <a:endParaRPr lang="fr-FR" alt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xfrm>
            <a:off x="914295" y="4343400"/>
            <a:ext cx="5029414" cy="4114800"/>
          </a:xfrm>
        </p:spPr>
        <p:txBody>
          <a:bodyPr/>
          <a:lstStyle/>
          <a:p>
            <a:r>
              <a:rPr lang="en-US" altLang="en-US"/>
              <a:t>A heater is added to the outside of the plunger assembly which completes the spring and plunger assembly. During an overload the heater helps concentrate the heat to the plunger.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17F79-D42C-4302-81CA-A179B8BBADA7}" type="slidenum">
              <a:rPr lang="fr-FR" altLang="en-US"/>
              <a:pPr/>
              <a:t>3</a:t>
            </a:fld>
            <a:endParaRPr lang="fr-FR" altLang="en-US"/>
          </a:p>
        </p:txBody>
      </p:sp>
      <p:sp>
        <p:nvSpPr>
          <p:cNvPr id="242690" name="Rectangle 2"/>
          <p:cNvSpPr>
            <a:spLocks noGrp="1" noRot="1" noChangeAspect="1" noChangeArrowheads="1" noTextEdit="1"/>
          </p:cNvSpPr>
          <p:nvPr>
            <p:ph type="sldImg"/>
          </p:nvPr>
        </p:nvSpPr>
        <p:spPr>
          <a:xfrm>
            <a:off x="1143000" y="685800"/>
            <a:ext cx="4572000" cy="3429000"/>
          </a:xfrm>
          <a:ln/>
        </p:spPr>
      </p:sp>
      <p:sp>
        <p:nvSpPr>
          <p:cNvPr id="242691" name="Rectangle 3"/>
          <p:cNvSpPr>
            <a:spLocks noGrp="1" noChangeArrowheads="1"/>
          </p:cNvSpPr>
          <p:nvPr>
            <p:ph type="body" idx="1"/>
          </p:nvPr>
        </p:nvSpPr>
        <p:spPr>
          <a:xfrm>
            <a:off x="914295" y="4343400"/>
            <a:ext cx="5029414" cy="4114800"/>
          </a:xfrm>
        </p:spPr>
        <p:txBody>
          <a:bodyPr/>
          <a:lstStyle/>
          <a:p>
            <a:r>
              <a:rPr lang="en-US" altLang="en-US"/>
              <a:t>First lets take a look at a fuses label and notice it has three main ratings. The first is ampere rating (high light the 5000amp) which is the continuous current-carrying capability of a fuse under defined test conditions. It is important to remember that the ampere rating is under defined test conditions and most fuses can only be loaded to 80 percent of this rating. The second key rating is the voltage rating and is the maximum voltage at which the fuse is designed to operate (high light 600V AC), if the fuse is capable of being used on DC the DC rating will also be marked on the label. The third rating a fuse has is it’s Interrupting rating (high light 2000,000 IR) and is the maximum tested current a fuse can safely interrupt, which can be abbreviated as I.R. For fuses listed by Underwriters Laboratory it is required that they are labeled with the fuse class (Highlight Class L), that they are current limiting (Highlight current limiting) and the UL mark and a UL issue number (Highlight UL mark and issue No.). The Manufacturer’s name or logo will be on the label (Highlight Ferraz Shawmut) and if the fuse is Time delay/Dual element it will be listed on the label (Highlight Time Delay).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3CF059-1516-46A3-BC8E-11AE40897702}" type="slidenum">
              <a:rPr lang="fr-FR" altLang="en-US"/>
              <a:pPr/>
              <a:t>21</a:t>
            </a:fld>
            <a:endParaRPr lang="fr-FR" alt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295" y="4343400"/>
            <a:ext cx="5029414" cy="4114800"/>
          </a:xfrm>
        </p:spPr>
        <p:txBody>
          <a:bodyPr/>
          <a:lstStyle/>
          <a:p>
            <a:r>
              <a:rPr lang="en-US" altLang="en-US"/>
              <a:t>****ADD SOLDER TO THE JOINT****</a:t>
            </a:r>
          </a:p>
          <a:p>
            <a:endParaRPr lang="en-US" altLang="en-US"/>
          </a:p>
          <a:p>
            <a:r>
              <a:rPr lang="en-US" altLang="en-US"/>
              <a:t>Then a short circuit element is soldered to the plunger with eutectic solder. Eutectic solder is temperature sensitive and will melt at a specified temperature. Now the dual element is complete.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6F35A-D95E-4B1D-9472-F74A4AB2BBC3}" type="slidenum">
              <a:rPr lang="fr-FR" altLang="en-US"/>
              <a:pPr/>
              <a:t>22</a:t>
            </a:fld>
            <a:endParaRPr lang="fr-FR" alt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295" y="4343400"/>
            <a:ext cx="5029414" cy="4114800"/>
          </a:xfrm>
        </p:spPr>
        <p:txBody>
          <a:bodyPr/>
          <a:lstStyle/>
          <a:p>
            <a:r>
              <a:rPr lang="en-US" altLang="en-US"/>
              <a:t>A rubber grommet is added around the plunger to keep the quartz sand from interfering with it’s operation.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A2D6B-5C9F-4FB3-AA49-945DEE02446C}" type="slidenum">
              <a:rPr lang="fr-FR" altLang="en-US"/>
              <a:pPr/>
              <a:t>23</a:t>
            </a:fld>
            <a:endParaRPr lang="fr-FR" alt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914295" y="4343400"/>
            <a:ext cx="5029414" cy="4114800"/>
          </a:xfrm>
        </p:spPr>
        <p:txBody>
          <a:bodyPr/>
          <a:lstStyle/>
          <a:p>
            <a:r>
              <a:rPr lang="en-US" altLang="en-US"/>
              <a:t>The element assembly is then slid into a fuse body.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617F1A-278D-4CEC-AD5B-6815BDBD793E}" type="slidenum">
              <a:rPr lang="fr-FR" altLang="en-US"/>
              <a:pPr/>
              <a:t>24</a:t>
            </a:fld>
            <a:endParaRPr lang="fr-FR" alt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xfrm>
            <a:off x="914295" y="4343400"/>
            <a:ext cx="5029414" cy="4114800"/>
          </a:xfrm>
        </p:spPr>
        <p:txBody>
          <a:bodyPr/>
          <a:lstStyle/>
          <a:p>
            <a:r>
              <a:rPr lang="en-US" altLang="en-US"/>
              <a:t>A fiber washer is placed on the plunger end to help prevent the fill from leaking out.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13DF8-9125-433A-82DF-266C89F1F3DC}" type="slidenum">
              <a:rPr lang="fr-FR" altLang="en-US"/>
              <a:pPr/>
              <a:t>25</a:t>
            </a:fld>
            <a:endParaRPr lang="fr-FR" alt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xfrm>
            <a:off x="914295" y="4343400"/>
            <a:ext cx="5029414" cy="4114800"/>
          </a:xfrm>
        </p:spPr>
        <p:txBody>
          <a:bodyPr/>
          <a:lstStyle/>
          <a:p>
            <a:r>
              <a:rPr lang="en-US" altLang="en-US"/>
              <a:t>The rejection ferrule is then put on and crimped.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7CACC-EC9F-47B3-A9B9-1F68020EC416}" type="slidenum">
              <a:rPr lang="fr-FR" altLang="en-US"/>
              <a:pPr/>
              <a:t>26</a:t>
            </a:fld>
            <a:endParaRPr lang="fr-FR" alt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xfrm>
            <a:off x="914295" y="4343400"/>
            <a:ext cx="5029414" cy="4114800"/>
          </a:xfrm>
        </p:spPr>
        <p:txBody>
          <a:bodyPr/>
          <a:lstStyle/>
          <a:p>
            <a:r>
              <a:rPr lang="en-US" altLang="en-US"/>
              <a:t>****FILL THE BODY WITH SAND****</a:t>
            </a:r>
          </a:p>
          <a:p>
            <a:endParaRPr lang="en-US" altLang="en-US"/>
          </a:p>
          <a:p>
            <a:r>
              <a:rPr lang="en-US" altLang="en-US"/>
              <a:t>The body is then filled with a quartz sand.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EB531-ED97-4BB0-99FA-927D01AF394B}" type="slidenum">
              <a:rPr lang="fr-FR" altLang="en-US"/>
              <a:pPr/>
              <a:t>27</a:t>
            </a:fld>
            <a:endParaRPr lang="fr-FR" alt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xfrm>
            <a:off x="914295" y="4343400"/>
            <a:ext cx="5029414" cy="4114800"/>
          </a:xfrm>
        </p:spPr>
        <p:txBody>
          <a:bodyPr/>
          <a:lstStyle/>
          <a:p>
            <a:r>
              <a:rPr lang="en-US" altLang="en-US"/>
              <a:t>A fiber washer is added to the open side.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1E8F7-A747-4793-93DB-4AC2C481286D}" type="slidenum">
              <a:rPr lang="fr-FR" altLang="en-US"/>
              <a:pPr/>
              <a:t>28</a:t>
            </a:fld>
            <a:endParaRPr lang="fr-FR" alt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xfrm>
            <a:off x="914295" y="4343400"/>
            <a:ext cx="5029414" cy="4114800"/>
          </a:xfrm>
        </p:spPr>
        <p:txBody>
          <a:bodyPr/>
          <a:lstStyle/>
          <a:p>
            <a:r>
              <a:rPr lang="en-US" altLang="en-US"/>
              <a:t>And the non-rejection ferrule is put on and crimped.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4CB7B-B8CA-4A2E-AA2A-1FF130B7AD1E}" type="slidenum">
              <a:rPr lang="fr-FR" altLang="en-US"/>
              <a:pPr/>
              <a:t>29</a:t>
            </a:fld>
            <a:endParaRPr lang="fr-FR" alt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82B12-1B84-4168-AB6E-D1AAB8FD8324}" type="slidenum">
              <a:rPr lang="fr-FR" altLang="en-US"/>
              <a:pPr/>
              <a:t>30</a:t>
            </a:fld>
            <a:endParaRPr lang="fr-FR" altLang="en-US"/>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396D8-413A-4522-ABE7-07FB08912C39}" type="slidenum">
              <a:rPr lang="fr-FR" altLang="en-US"/>
              <a:pPr/>
              <a:t>4</a:t>
            </a:fld>
            <a:endParaRPr lang="fr-FR" altLang="en-US"/>
          </a:p>
        </p:txBody>
      </p:sp>
      <p:sp>
        <p:nvSpPr>
          <p:cNvPr id="244738" name="Rectangle 2"/>
          <p:cNvSpPr>
            <a:spLocks noGrp="1" noRot="1" noChangeAspect="1" noChangeArrowheads="1" noTextEdit="1"/>
          </p:cNvSpPr>
          <p:nvPr>
            <p:ph type="sldImg"/>
          </p:nvPr>
        </p:nvSpPr>
        <p:spPr>
          <a:xfrm>
            <a:off x="1143000" y="685800"/>
            <a:ext cx="4572000" cy="3429000"/>
          </a:xfrm>
          <a:ln/>
        </p:spPr>
      </p:sp>
      <p:sp>
        <p:nvSpPr>
          <p:cNvPr id="244739" name="Rectangle 3"/>
          <p:cNvSpPr>
            <a:spLocks noGrp="1" noChangeArrowheads="1"/>
          </p:cNvSpPr>
          <p:nvPr>
            <p:ph type="body" idx="1"/>
          </p:nvPr>
        </p:nvSpPr>
        <p:spPr>
          <a:xfrm>
            <a:off x="914295" y="4343400"/>
            <a:ext cx="5029414" cy="4114800"/>
          </a:xfrm>
        </p:spPr>
        <p:txBody>
          <a:bodyPr/>
          <a:lstStyle/>
          <a:p>
            <a:r>
              <a:rPr lang="en-US" altLang="en-US"/>
              <a:t>First lets take a look at a fuses label and notice it has three main ratings. The first is ampere rating (high light the 5000amp) which is the continuous current-carrying capability of a fuse under defined test conditions. It is important to remember that the ampere rating is under defined test conditions and most fuses can only be loaded to 80 percent of this rating. The second key rating is the voltage rating and is the maximum voltage at which the fuse is designed to operate (high light 600V AC), if the fuse is capable of being used on DC the DC rating will also be marked on the label. The third rating a fuse has is it’s Interrupting rating (high light 2000,000 IR) and is the maximum tested current a fuse can safely interrupt, which can be abbreviated as I.R. For fuses listed by Underwriters Laboratory it is required that they are labeled with the fuse class (Highlight Class L), that they are current limiting (Highlight current limiting) and the UL mark and a UL issue number (Highlight UL mark and issue No.). The Manufacturer’s name or logo will be on the label (Highlight Ferraz Shawmut) and if the fuse is Time delay/Dual element it will be listed on the label (Highlight Time Delay).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8FB35-FD98-412F-A5AC-673AE24C4C7F}" type="slidenum">
              <a:rPr lang="fr-FR" altLang="en-US"/>
              <a:pPr/>
              <a:t>31</a:t>
            </a:fld>
            <a:endParaRPr lang="fr-FR" alt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3D28B-C05E-4733-BCDD-A0240877D299}" type="slidenum">
              <a:rPr lang="fr-FR" altLang="en-US"/>
              <a:pPr/>
              <a:t>32</a:t>
            </a:fld>
            <a:endParaRPr lang="fr-FR" altLang="en-US"/>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12D79-2A5A-4435-879E-95E8C000DCB2}" type="slidenum">
              <a:rPr lang="fr-FR" altLang="en-US"/>
              <a:pPr/>
              <a:t>33</a:t>
            </a:fld>
            <a:endParaRPr lang="fr-FR" alt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453D8-B2EE-4194-BB21-EB14955CCD6D}" type="slidenum">
              <a:rPr lang="fr-FR" altLang="en-US"/>
              <a:pPr/>
              <a:t>34</a:t>
            </a:fld>
            <a:endParaRPr lang="fr-FR" altLang="en-US"/>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5E34D-495A-4D6A-B1CC-C901A88CD559}" type="slidenum">
              <a:rPr lang="fr-FR" altLang="en-US"/>
              <a:pPr/>
              <a:t>35</a:t>
            </a:fld>
            <a:endParaRPr lang="fr-FR" alt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269E06-3C8A-4493-BD6C-25A394B6E586}" type="slidenum">
              <a:rPr lang="fr-FR" altLang="en-US"/>
              <a:pPr/>
              <a:t>36</a:t>
            </a:fld>
            <a:endParaRPr lang="fr-FR" altLang="en-US"/>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AAF36-90CF-432C-A7A1-2C4DBFE60C52}" type="slidenum">
              <a:rPr lang="fr-FR" altLang="en-US"/>
              <a:pPr/>
              <a:t>37</a:t>
            </a:fld>
            <a:endParaRPr lang="fr-FR" alt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F1983B-52D9-46D0-95D7-8DE4A165603C}" type="slidenum">
              <a:rPr lang="fr-FR" altLang="en-US"/>
              <a:pPr/>
              <a:t>38</a:t>
            </a:fld>
            <a:endParaRPr lang="fr-FR" alt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85D5CF-B580-45DC-9BB4-38DE34A6221F}" type="slidenum">
              <a:rPr lang="fr-FR" altLang="en-US"/>
              <a:pPr/>
              <a:t>39</a:t>
            </a:fld>
            <a:endParaRPr lang="fr-FR" alt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40715-E6DE-43DB-B720-A24280449139}" type="slidenum">
              <a:rPr lang="fr-FR" altLang="en-US"/>
              <a:pPr/>
              <a:t>40</a:t>
            </a:fld>
            <a:endParaRPr lang="fr-FR" alt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CAA1A-9144-47A8-9EA8-2D51A366E278}" type="slidenum">
              <a:rPr lang="fr-FR" altLang="en-US"/>
              <a:pPr/>
              <a:t>5</a:t>
            </a:fld>
            <a:endParaRPr lang="fr-FR" altLang="en-US"/>
          </a:p>
        </p:txBody>
      </p:sp>
      <p:sp>
        <p:nvSpPr>
          <p:cNvPr id="246786" name="Rectangle 2"/>
          <p:cNvSpPr>
            <a:spLocks noGrp="1" noRot="1" noChangeAspect="1" noChangeArrowheads="1" noTextEdit="1"/>
          </p:cNvSpPr>
          <p:nvPr>
            <p:ph type="sldImg"/>
          </p:nvPr>
        </p:nvSpPr>
        <p:spPr>
          <a:xfrm>
            <a:off x="1143000" y="685800"/>
            <a:ext cx="4572000" cy="3429000"/>
          </a:xfrm>
          <a:ln/>
        </p:spPr>
      </p:sp>
      <p:sp>
        <p:nvSpPr>
          <p:cNvPr id="246787" name="Rectangle 3"/>
          <p:cNvSpPr>
            <a:spLocks noGrp="1" noChangeArrowheads="1"/>
          </p:cNvSpPr>
          <p:nvPr>
            <p:ph type="body" idx="1"/>
          </p:nvPr>
        </p:nvSpPr>
        <p:spPr>
          <a:xfrm>
            <a:off x="914295" y="4343400"/>
            <a:ext cx="5029414" cy="4114800"/>
          </a:xfrm>
        </p:spPr>
        <p:txBody>
          <a:bodyPr/>
          <a:lstStyle/>
          <a:p>
            <a:r>
              <a:rPr lang="en-US" altLang="en-US"/>
              <a:t>First lets take a look at a fuses label and notice it has three main ratings. The first is ampere rating (high light the 5000amp) which is the continuous current-carrying capability of a fuse under defined test conditions. It is important to remember that the ampere rating is under defined test conditions and most fuses can only be loaded to 80 percent of this rating. The second key rating is the voltage rating and is the maximum voltage at which the fuse is designed to operate (high light 600V AC), if the fuse is capable of being used on DC the DC rating will also be marked on the label. The third rating a fuse has is it’s Interrupting rating (high light 2000,000 IR) and is the maximum tested current a fuse can safely interrupt, which can be abbreviated as I.R. For fuses listed by Underwriters Laboratory it is required that they are labeled with the fuse class (Highlight Class L), that they are current limiting (Highlight current limiting) and the UL mark and a UL issue number (Highlight UL mark and issue No.). The Manufacturer’s name or logo will be on the label (Highlight Ferraz Shawmut) and if the fuse is Time delay/Dual element it will be listed on the label (Highlight Time Delay).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DD6B7-5E87-4EE6-ACA6-7277539EED36}" type="slidenum">
              <a:rPr lang="fr-FR" altLang="en-US"/>
              <a:pPr/>
              <a:t>41</a:t>
            </a:fld>
            <a:endParaRPr lang="fr-FR" alt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1A631-31DC-48C6-8AD9-6854B25FC5A6}" type="slidenum">
              <a:rPr lang="fr-FR" altLang="en-US"/>
              <a:pPr/>
              <a:t>42</a:t>
            </a:fld>
            <a:endParaRPr lang="fr-FR" alt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A138D9-9527-40E7-84CC-4E93CC7D7FC7}" type="slidenum">
              <a:rPr lang="fr-FR" altLang="en-US"/>
              <a:pPr/>
              <a:t>43</a:t>
            </a:fld>
            <a:endParaRPr lang="fr-FR" alt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ACE670-D061-4CFD-8764-20E6A13B9BAD}" type="slidenum">
              <a:rPr lang="fr-FR" altLang="en-US"/>
              <a:pPr/>
              <a:t>44</a:t>
            </a:fld>
            <a:endParaRPr lang="fr-FR" alt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C0C55B-9881-4A3B-80F2-4F67FF685760}" type="slidenum">
              <a:rPr lang="fr-FR" altLang="en-US"/>
              <a:pPr/>
              <a:t>45</a:t>
            </a:fld>
            <a:endParaRPr lang="fr-FR" altLang="en-US"/>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A3D2F-B8AB-49A6-9717-9C741532B2DB}" type="slidenum">
              <a:rPr lang="fr-FR" altLang="en-US"/>
              <a:pPr/>
              <a:t>46</a:t>
            </a:fld>
            <a:endParaRPr lang="fr-FR" alt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xfrm>
            <a:off x="914295" y="4343400"/>
            <a:ext cx="5029414" cy="411480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6994F-6EB1-4BD3-8DCD-8C93BD1725FF}" type="slidenum">
              <a:rPr lang="fr-FR" altLang="en-US"/>
              <a:pPr/>
              <a:t>47</a:t>
            </a:fld>
            <a:endParaRPr lang="fr-FR" alt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xfrm>
            <a:off x="914295" y="4343400"/>
            <a:ext cx="5029414" cy="4114800"/>
          </a:xfrm>
        </p:spPr>
        <p:txBody>
          <a:bodyPr/>
          <a:lstStyle/>
          <a:p>
            <a:r>
              <a:rPr lang="en-US" altLang="en-US" dirty="0"/>
              <a:t>Here is an average melting time current curve for the AJT100. Along the bottom we have available R.M.S current which increases as we move from left to right. On the side is the time for the fuse to open in seconds and it increases as we move up. Once we find the available R.M.S fault current on the bottom, we follow it up until we hit the fuse curve in red and then over to read how long it will take the fuse to open. In our example, if an AJT100 has 400 amps R.M.S applied to it, it will open in 30 seconds.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6994F-6EB1-4BD3-8DCD-8C93BD1725FF}" type="slidenum">
              <a:rPr lang="fr-FR" altLang="en-US"/>
              <a:pPr/>
              <a:t>48</a:t>
            </a:fld>
            <a:endParaRPr lang="fr-FR" alt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xfrm>
            <a:off x="914295" y="4343400"/>
            <a:ext cx="5029414" cy="4114800"/>
          </a:xfrm>
        </p:spPr>
        <p:txBody>
          <a:bodyPr/>
          <a:lstStyle/>
          <a:p>
            <a:r>
              <a:rPr lang="en-US" altLang="en-US" dirty="0"/>
              <a:t>Here is an average melting time current curve for the AJT100. Along the bottom we have available R.M.S current which increases as we move from left to right. On the side is the time for the fuse to open in seconds and it increases as we move up. Once we find the available R.M.S fault current on the bottom, we follow it up until we hit the fuse curve in red and then over to read how long it will take the fuse to open. In our example, if an AJT100 has 400 amps R.M.S applied to it, it will open in 30 seconds.</a:t>
            </a:r>
          </a:p>
        </p:txBody>
      </p:sp>
    </p:spTree>
    <p:extLst>
      <p:ext uri="{BB962C8B-B14F-4D97-AF65-F5344CB8AC3E}">
        <p14:creationId xmlns:p14="http://schemas.microsoft.com/office/powerpoint/2010/main" val="1481402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955638-7B26-4CF8-9D92-72B0DFB77F69}" type="slidenum">
              <a:rPr lang="fr-FR" altLang="en-US"/>
              <a:pPr/>
              <a:t>51</a:t>
            </a:fld>
            <a:endParaRPr lang="fr-FR" alt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xfrm>
            <a:off x="914295" y="4343400"/>
            <a:ext cx="5029414" cy="4114800"/>
          </a:xfrm>
        </p:spPr>
        <p:txBody>
          <a:bodyPr/>
          <a:lstStyle/>
          <a:p>
            <a:r>
              <a:rPr lang="en-US" altLang="en-US"/>
              <a:t>Now that we know how to read fuse curves let’s take a look at a building that has had a short circuit. In green is our normal operating current known as Full load current, in red is the maximum available fault current in our building and in blue is the fuse let-thru current. Notice that the fuse current is higher than the Full load current but much lower than the available fault current.</a:t>
            </a:r>
          </a:p>
        </p:txBody>
      </p:sp>
    </p:spTree>
    <p:extLst>
      <p:ext uri="{BB962C8B-B14F-4D97-AF65-F5344CB8AC3E}">
        <p14:creationId xmlns:p14="http://schemas.microsoft.com/office/powerpoint/2010/main" val="2197008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43FD861D-AB30-41D9-A590-06E05520483A}"/>
              </a:ext>
            </a:extLst>
          </p:cNvPr>
          <p:cNvSpPr>
            <a:spLocks noGrp="1" noChangeArrowheads="1"/>
          </p:cNvSpPr>
          <p:nvPr>
            <p:ph type="sldNum" sz="quarter" idx="5"/>
          </p:nvPr>
        </p:nvSpPr>
        <p:spPr>
          <a:noFill/>
        </p:spPr>
        <p:txBody>
          <a:bodyPr/>
          <a:lstStyle>
            <a:lvl1pPr defTabSz="925513">
              <a:spcBef>
                <a:spcPct val="30000"/>
              </a:spcBef>
              <a:defRPr sz="1200">
                <a:solidFill>
                  <a:schemeClr val="tx1"/>
                </a:solidFill>
                <a:latin typeface="Arial" panose="020B0604020202020204" pitchFamily="34" charset="0"/>
              </a:defRPr>
            </a:lvl1pPr>
            <a:lvl2pPr marL="742950" indent="-285750" defTabSz="925513">
              <a:spcBef>
                <a:spcPct val="30000"/>
              </a:spcBef>
              <a:defRPr sz="1200">
                <a:solidFill>
                  <a:schemeClr val="tx1"/>
                </a:solidFill>
                <a:latin typeface="Arial" panose="020B0604020202020204" pitchFamily="34" charset="0"/>
              </a:defRPr>
            </a:lvl2pPr>
            <a:lvl3pPr marL="1143000" indent="-228600" defTabSz="925513">
              <a:spcBef>
                <a:spcPct val="30000"/>
              </a:spcBef>
              <a:defRPr sz="1200">
                <a:solidFill>
                  <a:schemeClr val="tx1"/>
                </a:solidFill>
                <a:latin typeface="Arial" panose="020B0604020202020204" pitchFamily="34" charset="0"/>
              </a:defRPr>
            </a:lvl3pPr>
            <a:lvl4pPr marL="1600200" indent="-228600" defTabSz="925513">
              <a:spcBef>
                <a:spcPct val="30000"/>
              </a:spcBef>
              <a:defRPr sz="1200">
                <a:solidFill>
                  <a:schemeClr val="tx1"/>
                </a:solidFill>
                <a:latin typeface="Arial" panose="020B0604020202020204" pitchFamily="34" charset="0"/>
              </a:defRPr>
            </a:lvl4pPr>
            <a:lvl5pPr marL="2057400" indent="-228600" defTabSz="925513">
              <a:spcBef>
                <a:spcPct val="30000"/>
              </a:spcBef>
              <a:defRPr sz="1200">
                <a:solidFill>
                  <a:schemeClr val="tx1"/>
                </a:solidFill>
                <a:latin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DB7C9F-48B1-4578-BF35-D55B3BE63A81}" type="slidenum">
              <a:rPr lang="fr-FR" altLang="en-US" smtClean="0"/>
              <a:pPr>
                <a:spcBef>
                  <a:spcPct val="0"/>
                </a:spcBef>
              </a:pPr>
              <a:t>52</a:t>
            </a:fld>
            <a:endParaRPr lang="fr-FR" altLang="en-US"/>
          </a:p>
        </p:txBody>
      </p:sp>
      <p:sp>
        <p:nvSpPr>
          <p:cNvPr id="113667" name="Rectangle 2">
            <a:extLst>
              <a:ext uri="{FF2B5EF4-FFF2-40B4-BE49-F238E27FC236}">
                <a16:creationId xmlns:a16="http://schemas.microsoft.com/office/drawing/2014/main" id="{611E8711-63ED-407B-9B1C-C2D602DC105C}"/>
              </a:ext>
            </a:extLst>
          </p:cNvPr>
          <p:cNvSpPr>
            <a:spLocks noChangeArrowheads="1" noTextEdit="1"/>
          </p:cNvSpPr>
          <p:nvPr>
            <p:ph type="sldImg"/>
          </p:nvPr>
        </p:nvSpPr>
        <p:spPr>
          <a:ln/>
        </p:spPr>
      </p:sp>
      <p:sp>
        <p:nvSpPr>
          <p:cNvPr id="113668" name="Rectangle 3">
            <a:extLst>
              <a:ext uri="{FF2B5EF4-FFF2-40B4-BE49-F238E27FC236}">
                <a16:creationId xmlns:a16="http://schemas.microsoft.com/office/drawing/2014/main" id="{FAD0ED45-3D66-4002-B1F5-6F618193028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Now that we know how to read the two main types of fuse curves let’s take a look at how current-limiting fuses really work.(click) In green, is our normal operating current known as Full Load current. (click)In red, is the maximum available fault current that could flow if an abnormal condition were to occur. (click)And in blue, is the fuse’s let-thru current. Notice that the fuse’s let-thru current is higher than the Full Load current but is still much lower than the available fault current. In this case, the fuse will clear the fault current in less than ½ (half) cycle.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E099D-0B61-4D55-A4FA-82FC9D9B510E}" type="slidenum">
              <a:rPr lang="fr-FR" altLang="en-US"/>
              <a:pPr/>
              <a:t>6</a:t>
            </a:fld>
            <a:endParaRPr lang="fr-FR" alt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xfrm>
            <a:off x="914295" y="4343400"/>
            <a:ext cx="5029414" cy="4114800"/>
          </a:xfrm>
        </p:spPr>
        <p:txBody>
          <a:bodyPr/>
          <a:lstStyle/>
          <a:p>
            <a:r>
              <a:rPr lang="en-US" altLang="en-US"/>
              <a:t>First lets take a look at a fuses label and notice it has three main ratings. The first is ampere rating (high light the 5000amp) which is the continuous current-carrying capability of a fuse under defined test conditions. It is important to remember that the ampere rating is under defined test conditions and most fuses can only be loaded to 80 percent of this rating. The second key rating is the voltage rating and is the maximum voltage at which the fuse is designed to operate (high light 600V AC), if the fuse is capable of being used on DC the DC rating will also be marked on the label. The third rating a fuse has is it’s Interrupting rating (high light 2000,000 IR) and is the maximum tested current a fuse can safely interrupt, which can be abbreviated as I.R. For fuses listed by Underwriters Laboratory it is required that they are labeled with the fuse class (Highlight Class L), that they are current limiting (Highlight current limiting) and the UL mark and a UL issue number (Highlight UL mark and issue No.). The Manufacturer’s name or logo will be on the label (Highlight Ferraz Shawmut) and if the fuse is Time delay/Dual element it will be listed on the label (Highlight Time Delay).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F6DDD-73CE-4A6E-AAC8-54BE468B29FD}" type="slidenum">
              <a:rPr lang="fr-FR" altLang="en-US"/>
              <a:pPr/>
              <a:t>53</a:t>
            </a:fld>
            <a:endParaRPr lang="fr-FR" altLang="en-US"/>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xfrm>
            <a:off x="914295" y="4343400"/>
            <a:ext cx="5029414" cy="4114800"/>
          </a:xfrm>
        </p:spPr>
        <p:txBody>
          <a:bodyPr/>
          <a:lstStyle/>
          <a:p>
            <a:r>
              <a:rPr lang="en-US" altLang="en-US"/>
              <a:t>Let’s take a closer look at the fuse let-thru current. We can find how much peak current the fuse will let-thru by measuring from zero to the waves absolute peak. This is how Peak let-thru curves are created.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72FC9-AD68-430C-A6C9-F1A616ABCCF0}" type="slidenum">
              <a:rPr lang="fr-FR" altLang="en-US"/>
              <a:pPr/>
              <a:t>54</a:t>
            </a:fld>
            <a:endParaRPr lang="fr-FR" alt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xfrm>
            <a:off x="914295" y="4343400"/>
            <a:ext cx="5029414" cy="4114800"/>
          </a:xfrm>
        </p:spPr>
        <p:txBody>
          <a:bodyPr/>
          <a:lstStyle/>
          <a:p>
            <a:r>
              <a:rPr lang="en-US" altLang="en-US"/>
              <a:t>The melting time is when the fuse curve is increasing to the absolute peak. This is the time that the element is heating up and melting. Ampere Squared Seconds also known as I – squared – t is a measure of thermal energy associated with current. The melting I – squared – t is found by calculating the area under the curve during the melting time.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155282-0C0C-4696-B32D-C0141DFCC1A8}" type="slidenum">
              <a:rPr lang="fr-FR" altLang="en-US"/>
              <a:pPr/>
              <a:t>55</a:t>
            </a:fld>
            <a:endParaRPr lang="fr-FR" alt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xfrm>
            <a:off x="914295" y="4343400"/>
            <a:ext cx="5029414" cy="4114800"/>
          </a:xfrm>
        </p:spPr>
        <p:txBody>
          <a:bodyPr/>
          <a:lstStyle/>
          <a:p>
            <a:r>
              <a:rPr lang="en-US" altLang="en-US"/>
              <a:t>After the fuse current reaches its peak and starts to go back down to zero, it is called the arcing time. Again the arcing I – squared – t  is found by calculating the area under the curve. The total clearing I – squared – t  is the sum of both the melting I – squared – t  and clearing I – squared – t .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B1EF9EB-B98C-47E0-A415-5E3E14A672F9}"/>
              </a:ext>
            </a:extLst>
          </p:cNvPr>
          <p:cNvSpPr>
            <a:spLocks noGrp="1" noChangeArrowheads="1"/>
          </p:cNvSpPr>
          <p:nvPr>
            <p:ph type="sldNum" sz="quarter" idx="5"/>
          </p:nvPr>
        </p:nvSpPr>
        <p:spPr>
          <a:noFill/>
        </p:spPr>
        <p:txBody>
          <a:bodyPr/>
          <a:lstStyle>
            <a:lvl1pPr defTabSz="925513">
              <a:spcBef>
                <a:spcPct val="30000"/>
              </a:spcBef>
              <a:defRPr sz="1200">
                <a:solidFill>
                  <a:schemeClr val="tx1"/>
                </a:solidFill>
                <a:latin typeface="Arial" panose="020B0604020202020204" pitchFamily="34" charset="0"/>
              </a:defRPr>
            </a:lvl1pPr>
            <a:lvl2pPr marL="742950" indent="-285750" defTabSz="925513">
              <a:spcBef>
                <a:spcPct val="30000"/>
              </a:spcBef>
              <a:defRPr sz="1200">
                <a:solidFill>
                  <a:schemeClr val="tx1"/>
                </a:solidFill>
                <a:latin typeface="Arial" panose="020B0604020202020204" pitchFamily="34" charset="0"/>
              </a:defRPr>
            </a:lvl2pPr>
            <a:lvl3pPr marL="1143000" indent="-228600" defTabSz="925513">
              <a:spcBef>
                <a:spcPct val="30000"/>
              </a:spcBef>
              <a:defRPr sz="1200">
                <a:solidFill>
                  <a:schemeClr val="tx1"/>
                </a:solidFill>
                <a:latin typeface="Arial" panose="020B0604020202020204" pitchFamily="34" charset="0"/>
              </a:defRPr>
            </a:lvl3pPr>
            <a:lvl4pPr marL="1600200" indent="-228600" defTabSz="925513">
              <a:spcBef>
                <a:spcPct val="30000"/>
              </a:spcBef>
              <a:defRPr sz="1200">
                <a:solidFill>
                  <a:schemeClr val="tx1"/>
                </a:solidFill>
                <a:latin typeface="Arial" panose="020B0604020202020204" pitchFamily="34" charset="0"/>
              </a:defRPr>
            </a:lvl4pPr>
            <a:lvl5pPr marL="2057400" indent="-228600" defTabSz="925513">
              <a:spcBef>
                <a:spcPct val="30000"/>
              </a:spcBef>
              <a:defRPr sz="1200">
                <a:solidFill>
                  <a:schemeClr val="tx1"/>
                </a:solidFill>
                <a:latin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276ED6-E577-4398-A6E2-EB45F95D43C8}" type="slidenum">
              <a:rPr lang="fr-FR" altLang="en-US" smtClean="0">
                <a:solidFill>
                  <a:srgbClr val="2C0B59"/>
                </a:solidFill>
              </a:rPr>
              <a:pPr>
                <a:spcBef>
                  <a:spcPct val="0"/>
                </a:spcBef>
              </a:pPr>
              <a:t>56</a:t>
            </a:fld>
            <a:endParaRPr lang="fr-FR" altLang="en-US">
              <a:solidFill>
                <a:srgbClr val="2C0B59"/>
              </a:solidFill>
            </a:endParaRPr>
          </a:p>
        </p:txBody>
      </p:sp>
      <p:sp>
        <p:nvSpPr>
          <p:cNvPr id="103427" name="Rectangle 2">
            <a:extLst>
              <a:ext uri="{FF2B5EF4-FFF2-40B4-BE49-F238E27FC236}">
                <a16:creationId xmlns:a16="http://schemas.microsoft.com/office/drawing/2014/main" id="{5D1E4397-7A8E-43A1-BABC-FC5BCBA8C663}"/>
              </a:ext>
            </a:extLst>
          </p:cNvPr>
          <p:cNvSpPr>
            <a:spLocks noChangeArrowheads="1" noTextEdit="1"/>
          </p:cNvSpPr>
          <p:nvPr>
            <p:ph type="sldImg"/>
          </p:nvPr>
        </p:nvSpPr>
        <p:spPr>
          <a:ln/>
        </p:spPr>
      </p:sp>
      <p:sp>
        <p:nvSpPr>
          <p:cNvPr id="103428" name="Rectangle 3">
            <a:extLst>
              <a:ext uri="{FF2B5EF4-FFF2-40B4-BE49-F238E27FC236}">
                <a16:creationId xmlns:a16="http://schemas.microsoft.com/office/drawing/2014/main" id="{762AB87B-07A8-4C4B-B58E-CF504D08D9CF}"/>
              </a:ext>
            </a:extLst>
          </p:cNvPr>
          <p:cNvSpPr>
            <a:spLocks noGrp="1" noChangeArrowheads="1"/>
          </p:cNvSpPr>
          <p:nvPr>
            <p:ph type="body" idx="1"/>
          </p:nvPr>
        </p:nvSpPr>
        <p:spPr>
          <a:xfrm>
            <a:off x="903288" y="4705350"/>
            <a:ext cx="4968875" cy="4457700"/>
          </a:xfrm>
          <a:noFill/>
        </p:spPr>
        <p:txBody>
          <a:bodyPr/>
          <a:lstStyle/>
          <a:p>
            <a:pPr eaLnBrk="1" hangingPunct="1"/>
            <a:r>
              <a:rPr lang="en-US" altLang="en-US">
                <a:latin typeface="Arial" panose="020B0604020202020204" pitchFamily="34" charset="0"/>
              </a:rPr>
              <a:t>A fuse will operate much differently on an overload and will not open quickly. Again we have our full load current in green and our fuse let-thru current in blue. We can see that our building will see the full overload current for several minutes before the fuse opens.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DAE35-E4AF-4DC1-B351-6D8B27635A14}" type="slidenum">
              <a:rPr lang="en-US" altLang="en-US"/>
              <a:pPr/>
              <a:t>57</a:t>
            </a:fld>
            <a:endParaRPr lang="en-US" alt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altLang="en-US"/>
              <a:t>When an electric motor starts it draws a (click)high current for a short period of time. This is called the “locked rotor current” or inrush current and it is typically around 600 percent of the motor Full Load current for 2 to 10 seconds. Once the motor reaches its full speed the current drops back down to the Full Load current. (click)We can represent a motor starting by drawing a line across the peaks of the sine wave.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8FD85-AEE9-4798-8735-FD285BB9BE2B}" type="slidenum">
              <a:rPr lang="en-US" altLang="en-US"/>
              <a:pPr/>
              <a:t>58</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a:t>(click)Here we will look at both a time-delay AJT100 and a non-time delay A4J100 versus our motor starting current that is being used with a NEMA class 20 overload relay. Both fuses are sized at 150%, which is with in the NEC maximum values. (click)We can clearly see that the A4J100 will open before the motor fully starts, while the time-delay AJT100 will allow the motor to start completely. (click)If we size the A4J per the NEC maximum of 300% will have to use a 200Amp fuse, which will allow the motor to start. If at 100 seconds the motor is overloaded to 100 amps we can see that the overload relay will open much faster then the fuse.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31887" eaLnBrk="0" hangingPunct="0">
              <a:defRPr b="1">
                <a:solidFill>
                  <a:schemeClr val="tx1"/>
                </a:solidFill>
                <a:latin typeface="Arial" charset="0"/>
                <a:cs typeface="Times New Roman" pitchFamily="18" charset="0"/>
              </a:defRPr>
            </a:lvl1pPr>
            <a:lvl2pPr marL="716130" indent="-275434" defTabSz="931887" eaLnBrk="0" hangingPunct="0">
              <a:defRPr b="1">
                <a:solidFill>
                  <a:schemeClr val="tx1"/>
                </a:solidFill>
                <a:latin typeface="Arial" charset="0"/>
                <a:cs typeface="Times New Roman" pitchFamily="18" charset="0"/>
              </a:defRPr>
            </a:lvl2pPr>
            <a:lvl3pPr marL="1101738" indent="-220348" defTabSz="931887" eaLnBrk="0" hangingPunct="0">
              <a:defRPr b="1">
                <a:solidFill>
                  <a:schemeClr val="tx1"/>
                </a:solidFill>
                <a:latin typeface="Arial" charset="0"/>
                <a:cs typeface="Times New Roman" pitchFamily="18" charset="0"/>
              </a:defRPr>
            </a:lvl3pPr>
            <a:lvl4pPr marL="1542433" indent="-220348" defTabSz="931887" eaLnBrk="0" hangingPunct="0">
              <a:defRPr b="1">
                <a:solidFill>
                  <a:schemeClr val="tx1"/>
                </a:solidFill>
                <a:latin typeface="Arial" charset="0"/>
                <a:cs typeface="Times New Roman" pitchFamily="18" charset="0"/>
              </a:defRPr>
            </a:lvl4pPr>
            <a:lvl5pPr marL="1983128" indent="-220348" defTabSz="931887" eaLnBrk="0" hangingPunct="0">
              <a:defRPr b="1">
                <a:solidFill>
                  <a:schemeClr val="tx1"/>
                </a:solidFill>
                <a:latin typeface="Arial" charset="0"/>
                <a:cs typeface="Times New Roman" pitchFamily="18" charset="0"/>
              </a:defRPr>
            </a:lvl5pPr>
            <a:lvl6pPr marL="2423823" indent="-220348" algn="ctr" defTabSz="931887" eaLnBrk="0" fontAlgn="base" hangingPunct="0">
              <a:spcBef>
                <a:spcPct val="0"/>
              </a:spcBef>
              <a:spcAft>
                <a:spcPct val="0"/>
              </a:spcAft>
              <a:defRPr b="1">
                <a:solidFill>
                  <a:schemeClr val="tx1"/>
                </a:solidFill>
                <a:latin typeface="Arial" charset="0"/>
                <a:cs typeface="Times New Roman" pitchFamily="18" charset="0"/>
              </a:defRPr>
            </a:lvl6pPr>
            <a:lvl7pPr marL="2864518" indent="-220348" algn="ctr" defTabSz="931887" eaLnBrk="0" fontAlgn="base" hangingPunct="0">
              <a:spcBef>
                <a:spcPct val="0"/>
              </a:spcBef>
              <a:spcAft>
                <a:spcPct val="0"/>
              </a:spcAft>
              <a:defRPr b="1">
                <a:solidFill>
                  <a:schemeClr val="tx1"/>
                </a:solidFill>
                <a:latin typeface="Arial" charset="0"/>
                <a:cs typeface="Times New Roman" pitchFamily="18" charset="0"/>
              </a:defRPr>
            </a:lvl7pPr>
            <a:lvl8pPr marL="3305213" indent="-220348" algn="ctr" defTabSz="931887" eaLnBrk="0" fontAlgn="base" hangingPunct="0">
              <a:spcBef>
                <a:spcPct val="0"/>
              </a:spcBef>
              <a:spcAft>
                <a:spcPct val="0"/>
              </a:spcAft>
              <a:defRPr b="1">
                <a:solidFill>
                  <a:schemeClr val="tx1"/>
                </a:solidFill>
                <a:latin typeface="Arial" charset="0"/>
                <a:cs typeface="Times New Roman" pitchFamily="18" charset="0"/>
              </a:defRPr>
            </a:lvl8pPr>
            <a:lvl9pPr marL="3745908" indent="-220348" algn="ctr" defTabSz="931887"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B8BF0A9B-62A9-4E25-A375-CADA519820E7}" type="slidenum">
              <a:rPr lang="en-US" altLang="en-US" b="0"/>
              <a:pPr eaLnBrk="1" hangingPunct="1"/>
              <a:t>59</a:t>
            </a:fld>
            <a:endParaRPr lang="en-US" altLang="en-US" b="0"/>
          </a:p>
        </p:txBody>
      </p:sp>
      <p:sp>
        <p:nvSpPr>
          <p:cNvPr id="113667" name="Slide Image Placeholder 1"/>
          <p:cNvSpPr>
            <a:spLocks noGrp="1" noRot="1" noChangeAspect="1" noTextEdit="1"/>
          </p:cNvSpPr>
          <p:nvPr>
            <p:ph type="sldImg"/>
          </p:nvPr>
        </p:nvSpPr>
        <p:spPr>
          <a:ln/>
        </p:spPr>
      </p:sp>
      <p:sp>
        <p:nvSpPr>
          <p:cNvPr id="113668" name="Notes Placeholder 2"/>
          <p:cNvSpPr>
            <a:spLocks noGrp="1"/>
          </p:cNvSpPr>
          <p:nvPr>
            <p:ph type="body" idx="1"/>
            <p:custDataLst>
              <p:tags r:id="rId1"/>
            </p:custDataLst>
          </p:nvPr>
        </p:nvSpPr>
        <p:spPr>
          <a:xfrm>
            <a:off x="701345" y="4416099"/>
            <a:ext cx="5607711" cy="41824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42" tIns="46771" rIns="93542" bIns="46771"/>
          <a:lstStyle/>
          <a:p>
            <a:pPr eaLnBrk="1" hangingPunct="1">
              <a:spcBef>
                <a:spcPct val="0"/>
              </a:spcBef>
            </a:pPr>
            <a:r>
              <a:rPr lang="en-US" altLang="en-US">
                <a:cs typeface="Times New Roman" pitchFamily="18" charset="0"/>
              </a:rPr>
              <a:t>When a transformer is energized, there is a large inrush current on the primary side which is greatest during the first half cycle approximately 0.01 seconds.  It decreases over the next several cycles, with a duration of approximately 0.1 second. This inrush will reach full load current typically in less than 1 second.</a:t>
            </a:r>
          </a:p>
          <a:p>
            <a:pPr eaLnBrk="1" hangingPunct="1">
              <a:spcBef>
                <a:spcPct val="0"/>
              </a:spcBef>
            </a:pPr>
            <a:r>
              <a:rPr lang="en-US" altLang="en-US">
                <a:cs typeface="Times New Roman" pitchFamily="18" charset="0"/>
              </a:rPr>
              <a:t> </a:t>
            </a:r>
          </a:p>
          <a:p>
            <a:pPr eaLnBrk="1" hangingPunct="1">
              <a:spcBef>
                <a:spcPct val="0"/>
              </a:spcBef>
            </a:pPr>
            <a:r>
              <a:rPr lang="en-US" altLang="en-US">
                <a:cs typeface="Times New Roman" pitchFamily="18" charset="0"/>
              </a:rPr>
              <a:t>To accommodate this inrush, fuses are selected so the time current curve is to the right of 25 times the transformer primary rated current at 0.01 seconds and 12 times the transformer primary rated current at 0.1 second.</a:t>
            </a:r>
          </a:p>
          <a:p>
            <a:pPr eaLnBrk="1" hangingPunct="1">
              <a:spcBef>
                <a:spcPct val="0"/>
              </a:spcBef>
            </a:pPr>
            <a:r>
              <a:rPr lang="en-US" altLang="en-US">
                <a:cs typeface="Times New Roman" pitchFamily="18" charset="0"/>
              </a:rPr>
              <a:t> </a:t>
            </a:r>
          </a:p>
          <a:p>
            <a:pPr eaLnBrk="1" hangingPunct="1">
              <a:spcBef>
                <a:spcPct val="0"/>
              </a:spcBef>
            </a:pPr>
            <a:r>
              <a:rPr lang="en-US" altLang="en-US">
                <a:cs typeface="Times New Roman" pitchFamily="18" charset="0"/>
              </a:rPr>
              <a:t> </a:t>
            </a:r>
          </a:p>
          <a:p>
            <a:pPr eaLnBrk="1" hangingPunct="1">
              <a:spcBef>
                <a:spcPct val="0"/>
              </a:spcBef>
            </a:pPr>
            <a:r>
              <a:rPr lang="en-US" altLang="en-US">
                <a:cs typeface="Times New Roman" pitchFamily="18" charset="0"/>
              </a:rPr>
              <a:t> </a:t>
            </a:r>
          </a:p>
          <a:p>
            <a:pPr eaLnBrk="1" hangingPunct="1">
              <a:spcBef>
                <a:spcPct val="0"/>
              </a:spcBef>
            </a:pPr>
            <a:r>
              <a:rPr lang="en-US" altLang="en-US">
                <a:cs typeface="Times New Roman" pitchFamily="18" charset="0"/>
              </a:rPr>
              <a:t> </a:t>
            </a:r>
          </a:p>
          <a:p>
            <a:pPr eaLnBrk="1" hangingPunct="1">
              <a:spcBef>
                <a:spcPct val="0"/>
              </a:spcBef>
            </a:pPr>
            <a:r>
              <a:rPr lang="en-US" altLang="en-US">
                <a:cs typeface="Times New Roman" pitchFamily="18" charset="0"/>
              </a:rPr>
              <a:t> </a:t>
            </a:r>
          </a:p>
        </p:txBody>
      </p:sp>
      <p:sp>
        <p:nvSpPr>
          <p:cNvPr id="113669"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42" tIns="46771" rIns="93542" bIns="46771" anchor="b"/>
          <a:lstStyle>
            <a:lvl1pPr algn="l" defTabSz="969963" eaLnBrk="0" hangingPunct="0">
              <a:spcBef>
                <a:spcPct val="30000"/>
              </a:spcBef>
              <a:defRPr sz="1200">
                <a:solidFill>
                  <a:schemeClr val="tx1"/>
                </a:solidFill>
                <a:latin typeface="Arial" charset="0"/>
              </a:defRPr>
            </a:lvl1pPr>
            <a:lvl2pPr marL="788988" indent="-303213" algn="l" defTabSz="969963" eaLnBrk="0" hangingPunct="0">
              <a:spcBef>
                <a:spcPct val="30000"/>
              </a:spcBef>
              <a:defRPr sz="1200">
                <a:solidFill>
                  <a:schemeClr val="tx1"/>
                </a:solidFill>
                <a:latin typeface="Arial" charset="0"/>
              </a:defRPr>
            </a:lvl2pPr>
            <a:lvl3pPr marL="1212850" indent="-242888" algn="l" defTabSz="969963" eaLnBrk="0" hangingPunct="0">
              <a:spcBef>
                <a:spcPct val="30000"/>
              </a:spcBef>
              <a:defRPr sz="1200">
                <a:solidFill>
                  <a:schemeClr val="tx1"/>
                </a:solidFill>
                <a:latin typeface="Arial" charset="0"/>
              </a:defRPr>
            </a:lvl3pPr>
            <a:lvl4pPr marL="1698625" indent="-242888" algn="l" defTabSz="969963" eaLnBrk="0" hangingPunct="0">
              <a:spcBef>
                <a:spcPct val="30000"/>
              </a:spcBef>
              <a:defRPr sz="1200">
                <a:solidFill>
                  <a:schemeClr val="tx1"/>
                </a:solidFill>
                <a:latin typeface="Arial" charset="0"/>
              </a:defRPr>
            </a:lvl4pPr>
            <a:lvl5pPr marL="2182813" indent="-241300" algn="l" defTabSz="969963" eaLnBrk="0" hangingPunct="0">
              <a:spcBef>
                <a:spcPct val="30000"/>
              </a:spcBef>
              <a:defRPr sz="1200">
                <a:solidFill>
                  <a:schemeClr val="tx1"/>
                </a:solidFill>
                <a:latin typeface="Arial" charset="0"/>
              </a:defRPr>
            </a:lvl5pPr>
            <a:lvl6pPr marL="2640013" indent="-241300" defTabSz="969963" eaLnBrk="0" fontAlgn="base" hangingPunct="0">
              <a:spcBef>
                <a:spcPct val="30000"/>
              </a:spcBef>
              <a:spcAft>
                <a:spcPct val="0"/>
              </a:spcAft>
              <a:defRPr sz="1200">
                <a:solidFill>
                  <a:schemeClr val="tx1"/>
                </a:solidFill>
                <a:latin typeface="Arial" charset="0"/>
              </a:defRPr>
            </a:lvl6pPr>
            <a:lvl7pPr marL="3097213" indent="-241300" defTabSz="969963" eaLnBrk="0" fontAlgn="base" hangingPunct="0">
              <a:spcBef>
                <a:spcPct val="30000"/>
              </a:spcBef>
              <a:spcAft>
                <a:spcPct val="0"/>
              </a:spcAft>
              <a:defRPr sz="1200">
                <a:solidFill>
                  <a:schemeClr val="tx1"/>
                </a:solidFill>
                <a:latin typeface="Arial" charset="0"/>
              </a:defRPr>
            </a:lvl7pPr>
            <a:lvl8pPr marL="3554413" indent="-241300" defTabSz="969963" eaLnBrk="0" fontAlgn="base" hangingPunct="0">
              <a:spcBef>
                <a:spcPct val="30000"/>
              </a:spcBef>
              <a:spcAft>
                <a:spcPct val="0"/>
              </a:spcAft>
              <a:defRPr sz="1200">
                <a:solidFill>
                  <a:schemeClr val="tx1"/>
                </a:solidFill>
                <a:latin typeface="Arial" charset="0"/>
              </a:defRPr>
            </a:lvl8pPr>
            <a:lvl9pPr marL="4011613" indent="-241300" defTabSz="9699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8CD6920-36B9-4760-A16D-5D36850B0CEE}" type="slidenum">
              <a:rPr lang="en-US" altLang="en-US" sz="1300" b="0">
                <a:latin typeface="Calibri" pitchFamily="34" charset="0"/>
                <a:cs typeface="Arial" charset="0"/>
              </a:rPr>
              <a:pPr algn="r" eaLnBrk="1" hangingPunct="1">
                <a:spcBef>
                  <a:spcPct val="0"/>
                </a:spcBef>
              </a:pPr>
              <a:t>59</a:t>
            </a:fld>
            <a:endParaRPr lang="en-US" altLang="en-US" sz="1300" b="0">
              <a:latin typeface="Calibri" pitchFamily="34"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97C88-D945-41F7-9D8B-DE0DE3F6E0B7}" type="slidenum">
              <a:rPr lang="en-US" altLang="en-US"/>
              <a:pPr/>
              <a:t>60</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34720" y="4415790"/>
            <a:ext cx="5140960" cy="4183380"/>
          </a:xfrm>
        </p:spPr>
        <p:txBody>
          <a:bodyPr/>
          <a:lstStyle/>
          <a:p>
            <a:r>
              <a:rPr lang="en-US" altLang="en-US"/>
              <a:t>Here is a time current curve showing a TRS125R versus (click)the magnetizing current of a 480 volt 75kVA. As you can see proper fuse sizing allows for the magnetizing currents to flow without opening the fuse.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25513">
              <a:defRPr sz="1200">
                <a:solidFill>
                  <a:schemeClr val="tx1"/>
                </a:solidFill>
                <a:latin typeface="Times New Roman" pitchFamily="18" charset="0"/>
              </a:defRPr>
            </a:lvl1pPr>
            <a:lvl2pPr defTabSz="925513">
              <a:defRPr sz="1200">
                <a:solidFill>
                  <a:schemeClr val="tx1"/>
                </a:solidFill>
                <a:latin typeface="Times New Roman" pitchFamily="18" charset="0"/>
              </a:defRPr>
            </a:lvl2pPr>
            <a:lvl3pPr defTabSz="925513">
              <a:defRPr sz="1200">
                <a:solidFill>
                  <a:schemeClr val="tx1"/>
                </a:solidFill>
                <a:latin typeface="Times New Roman" pitchFamily="18" charset="0"/>
              </a:defRPr>
            </a:lvl3pPr>
            <a:lvl4pPr defTabSz="925513">
              <a:defRPr sz="1200">
                <a:solidFill>
                  <a:schemeClr val="tx1"/>
                </a:solidFill>
                <a:latin typeface="Times New Roman" pitchFamily="18" charset="0"/>
              </a:defRPr>
            </a:lvl4pPr>
            <a:lvl5pPr defTabSz="925513">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fld id="{AA00094A-973E-468B-88F2-6AC0CAAA3956}" type="slidenum">
              <a:rPr lang="fr-FR" altLang="en-US" smtClean="0">
                <a:solidFill>
                  <a:srgbClr val="2C0B59"/>
                </a:solidFill>
                <a:latin typeface="Arial" charset="0"/>
              </a:rPr>
              <a:pPr/>
              <a:t>61</a:t>
            </a:fld>
            <a:endParaRPr lang="fr-FR" altLang="en-US">
              <a:solidFill>
                <a:srgbClr val="2C0B59"/>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294" y="4343400"/>
            <a:ext cx="5029414" cy="4114800"/>
          </a:xfrm>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41F560-A66C-407D-A453-267702B5D421}" type="slidenum">
              <a:rPr lang="fr-FR" altLang="en-US"/>
              <a:pPr/>
              <a:t>7</a:t>
            </a:fld>
            <a:endParaRPr lang="fr-FR" alt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xfrm>
            <a:off x="914295" y="4343400"/>
            <a:ext cx="5029414" cy="4114800"/>
          </a:xfrm>
        </p:spPr>
        <p:txBody>
          <a:bodyPr/>
          <a:lstStyle/>
          <a:p>
            <a:r>
              <a:rPr lang="en-US" altLang="en-US"/>
              <a:t>These fuses are called ferrule or cylindrical fuses current limiting which means they limit both the magnitude and the duration of fault current under short circuit conditions. They are all rated for 30 amps continuous and are all Rejection fuses which are Current limiting fuses with a high interrupting rating and unique dimensions or mounting provisions.</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37775A-DB64-4A4D-A9D4-B129C6184CAB}" type="slidenum">
              <a:rPr lang="fr-FR" altLang="en-US"/>
              <a:pPr/>
              <a:t>8</a:t>
            </a:fld>
            <a:endParaRPr lang="fr-FR" alt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914295" y="4343400"/>
            <a:ext cx="5029414" cy="4114800"/>
          </a:xfrm>
        </p:spPr>
        <p:txBody>
          <a:bodyPr/>
          <a:lstStyle/>
          <a:p>
            <a:r>
              <a:rPr lang="en-US" altLang="en-US"/>
              <a:t>UL listed fuses below 600 amps have six different body sizes. The first two are 0 to 30 amps and 31 to 60 amps which are always ferrule type fuse. The last four body sizes are bladed type fuses and they are: 61 to 100 amps, 101 to 200 amps, 201 to 400 amps and 401 to 600 amps.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A36CAF-7145-4B5F-8B2F-481AC861659E}" type="slidenum">
              <a:rPr lang="fr-FR" altLang="en-US"/>
              <a:pPr/>
              <a:t>9</a:t>
            </a:fld>
            <a:endParaRPr lang="fr-FR" alt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xfrm>
            <a:off x="914295" y="4343400"/>
            <a:ext cx="5029414" cy="4114800"/>
          </a:xfrm>
        </p:spPr>
        <p:txBody>
          <a:bodyPr/>
          <a:lstStyle/>
          <a:p>
            <a:r>
              <a:rPr lang="en-US" altLang="en-US"/>
              <a:t>We will building a bladed fuse using the blade-block method. We start with the block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09DD1F-B3EE-4A68-93FC-C38CFD999832}" type="slidenum">
              <a:rPr lang="fr-FR" altLang="en-US"/>
              <a:pPr/>
              <a:t>10</a:t>
            </a:fld>
            <a:endParaRPr lang="fr-FR" alt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xfrm>
            <a:off x="914295" y="4343400"/>
            <a:ext cx="5029414" cy="4114800"/>
          </a:xfrm>
        </p:spPr>
        <p:txBody>
          <a:bodyPr/>
          <a:lstStyle/>
          <a:p>
            <a:r>
              <a:rPr lang="en-US" altLang="en-US"/>
              <a:t>Then a blade is brazed to the block to create the blade-block terminal assembly.</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age de garde 1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2962" y="667077"/>
            <a:ext cx="4853178" cy="677109"/>
          </a:xfrm>
        </p:spPr>
        <p:txBody>
          <a:bodyPr tIns="36000" bIns="36000" anchor="b">
            <a:noAutofit/>
          </a:bodyPr>
          <a:lstStyle>
            <a:lvl1pPr algn="l">
              <a:defRPr sz="3200" b="1" cap="small" baseline="0">
                <a:solidFill>
                  <a:schemeClr val="accent4"/>
                </a:solidFill>
              </a:defRPr>
            </a:lvl1pPr>
          </a:lstStyle>
          <a:p>
            <a:r>
              <a:rPr lang="en-US" noProof="0" dirty="0"/>
              <a:t>Click to edit title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 y="2620330"/>
            <a:ext cx="9143999" cy="4236719"/>
          </a:xfrm>
          <a:prstGeom prst="rect">
            <a:avLst/>
          </a:prstGeom>
          <a:noFill/>
        </p:spPr>
      </p:pic>
      <p:sp>
        <p:nvSpPr>
          <p:cNvPr id="5"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grpSp>
        <p:nvGrpSpPr>
          <p:cNvPr id="7" name="Group 47"/>
          <p:cNvGrpSpPr/>
          <p:nvPr/>
        </p:nvGrpSpPr>
        <p:grpSpPr>
          <a:xfrm>
            <a:off x="861824" y="1101211"/>
            <a:ext cx="1715397" cy="524909"/>
            <a:chOff x="2824163" y="3194050"/>
            <a:chExt cx="2090738" cy="590550"/>
          </a:xfrm>
        </p:grpSpPr>
        <p:sp>
          <p:nvSpPr>
            <p:cNvPr id="8" name="Freeform 6"/>
            <p:cNvSpPr>
              <a:spLocks noEditPoints="1"/>
            </p:cNvSpPr>
            <p:nvPr/>
          </p:nvSpPr>
          <p:spPr bwMode="auto">
            <a:xfrm>
              <a:off x="3254376"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7"/>
            <p:cNvSpPr>
              <a:spLocks noEditPoints="1"/>
            </p:cNvSpPr>
            <p:nvPr/>
          </p:nvSpPr>
          <p:spPr bwMode="auto">
            <a:xfrm>
              <a:off x="4249738"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8"/>
            <p:cNvSpPr>
              <a:spLocks/>
            </p:cNvSpPr>
            <p:nvPr/>
          </p:nvSpPr>
          <p:spPr bwMode="auto">
            <a:xfrm>
              <a:off x="3597276" y="3336925"/>
              <a:ext cx="306388" cy="233363"/>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1" name="Freeform 9"/>
            <p:cNvSpPr>
              <a:spLocks/>
            </p:cNvSpPr>
            <p:nvPr/>
          </p:nvSpPr>
          <p:spPr bwMode="auto">
            <a:xfrm>
              <a:off x="3932238" y="3336925"/>
              <a:ext cx="292100" cy="233363"/>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Freeform 10"/>
            <p:cNvSpPr>
              <a:spLocks/>
            </p:cNvSpPr>
            <p:nvPr/>
          </p:nvSpPr>
          <p:spPr bwMode="auto">
            <a:xfrm>
              <a:off x="2824163" y="3333750"/>
              <a:ext cx="401638" cy="236538"/>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3" name="Freeform 11"/>
            <p:cNvSpPr>
              <a:spLocks/>
            </p:cNvSpPr>
            <p:nvPr/>
          </p:nvSpPr>
          <p:spPr bwMode="auto">
            <a:xfrm>
              <a:off x="4592638" y="3194050"/>
              <a:ext cx="322263" cy="558800"/>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4" name="Freeform 12"/>
            <p:cNvSpPr>
              <a:spLocks/>
            </p:cNvSpPr>
            <p:nvPr/>
          </p:nvSpPr>
          <p:spPr bwMode="auto">
            <a:xfrm>
              <a:off x="2824163" y="3662363"/>
              <a:ext cx="57150" cy="90488"/>
            </a:xfrm>
            <a:custGeom>
              <a:avLst/>
              <a:gdLst/>
              <a:ahLst/>
              <a:cxnLst>
                <a:cxn ang="0">
                  <a:pos x="36" y="9"/>
                </a:cxn>
                <a:cxn ang="0">
                  <a:pos x="18" y="9"/>
                </a:cxn>
                <a:cxn ang="0">
                  <a:pos x="16" y="25"/>
                </a:cxn>
                <a:cxn ang="0">
                  <a:pos x="32" y="25"/>
                </a:cxn>
                <a:cxn ang="0">
                  <a:pos x="30" y="31"/>
                </a:cxn>
                <a:cxn ang="0">
                  <a:pos x="14" y="31"/>
                </a:cxn>
                <a:cxn ang="0">
                  <a:pos x="10" y="49"/>
                </a:cxn>
                <a:cxn ang="0">
                  <a:pos x="30" y="49"/>
                </a:cxn>
                <a:cxn ang="0">
                  <a:pos x="30" y="57"/>
                </a:cxn>
                <a:cxn ang="0">
                  <a:pos x="0" y="57"/>
                </a:cxn>
                <a:cxn ang="0">
                  <a:pos x="10" y="0"/>
                </a:cxn>
                <a:cxn ang="0">
                  <a:pos x="36" y="0"/>
                </a:cxn>
                <a:cxn ang="0">
                  <a:pos x="36" y="9"/>
                </a:cxn>
              </a:cxnLst>
              <a:rect l="0" t="0" r="r" b="b"/>
              <a:pathLst>
                <a:path w="36" h="57">
                  <a:moveTo>
                    <a:pt x="36" y="9"/>
                  </a:moveTo>
                  <a:lnTo>
                    <a:pt x="18" y="9"/>
                  </a:lnTo>
                  <a:lnTo>
                    <a:pt x="16" y="25"/>
                  </a:lnTo>
                  <a:lnTo>
                    <a:pt x="32" y="25"/>
                  </a:lnTo>
                  <a:lnTo>
                    <a:pt x="30" y="31"/>
                  </a:lnTo>
                  <a:lnTo>
                    <a:pt x="14" y="31"/>
                  </a:lnTo>
                  <a:lnTo>
                    <a:pt x="10" y="49"/>
                  </a:lnTo>
                  <a:lnTo>
                    <a:pt x="30" y="49"/>
                  </a:lnTo>
                  <a:lnTo>
                    <a:pt x="30" y="57"/>
                  </a:lnTo>
                  <a:lnTo>
                    <a:pt x="0" y="57"/>
                  </a:lnTo>
                  <a:lnTo>
                    <a:pt x="10" y="0"/>
                  </a:lnTo>
                  <a:lnTo>
                    <a:pt x="36" y="0"/>
                  </a:lnTo>
                  <a:lnTo>
                    <a:pt x="36"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5" name="Freeform 13"/>
            <p:cNvSpPr>
              <a:spLocks/>
            </p:cNvSpPr>
            <p:nvPr/>
          </p:nvSpPr>
          <p:spPr bwMode="auto">
            <a:xfrm>
              <a:off x="2881313" y="3689350"/>
              <a:ext cx="68263" cy="63500"/>
            </a:xfrm>
            <a:custGeom>
              <a:avLst/>
              <a:gdLst/>
              <a:ahLst/>
              <a:cxnLst>
                <a:cxn ang="0">
                  <a:pos x="13" y="20"/>
                </a:cxn>
                <a:cxn ang="0">
                  <a:pos x="10" y="12"/>
                </a:cxn>
                <a:cxn ang="0">
                  <a:pos x="4" y="20"/>
                </a:cxn>
                <a:cxn ang="0">
                  <a:pos x="0" y="18"/>
                </a:cxn>
                <a:cxn ang="0">
                  <a:pos x="9" y="9"/>
                </a:cxn>
                <a:cxn ang="0">
                  <a:pos x="5" y="1"/>
                </a:cxn>
                <a:cxn ang="0">
                  <a:pos x="9" y="0"/>
                </a:cxn>
                <a:cxn ang="0">
                  <a:pos x="12" y="6"/>
                </a:cxn>
                <a:cxn ang="0">
                  <a:pos x="17" y="0"/>
                </a:cxn>
                <a:cxn ang="0">
                  <a:pos x="21" y="1"/>
                </a:cxn>
                <a:cxn ang="0">
                  <a:pos x="13" y="9"/>
                </a:cxn>
                <a:cxn ang="0">
                  <a:pos x="18" y="19"/>
                </a:cxn>
                <a:cxn ang="0">
                  <a:pos x="13" y="20"/>
                </a:cxn>
              </a:cxnLst>
              <a:rect l="0" t="0" r="r" b="b"/>
              <a:pathLst>
                <a:path w="21" h="20">
                  <a:moveTo>
                    <a:pt x="13" y="20"/>
                  </a:moveTo>
                  <a:cubicBezTo>
                    <a:pt x="12" y="18"/>
                    <a:pt x="11" y="15"/>
                    <a:pt x="10" y="12"/>
                  </a:cubicBezTo>
                  <a:cubicBezTo>
                    <a:pt x="8" y="15"/>
                    <a:pt x="6" y="18"/>
                    <a:pt x="4" y="20"/>
                  </a:cubicBezTo>
                  <a:cubicBezTo>
                    <a:pt x="0" y="18"/>
                    <a:pt x="0" y="18"/>
                    <a:pt x="0" y="18"/>
                  </a:cubicBezTo>
                  <a:cubicBezTo>
                    <a:pt x="3" y="15"/>
                    <a:pt x="6" y="12"/>
                    <a:pt x="9" y="9"/>
                  </a:cubicBezTo>
                  <a:cubicBezTo>
                    <a:pt x="7" y="7"/>
                    <a:pt x="6" y="4"/>
                    <a:pt x="5" y="1"/>
                  </a:cubicBezTo>
                  <a:cubicBezTo>
                    <a:pt x="9" y="0"/>
                    <a:pt x="9" y="0"/>
                    <a:pt x="9" y="0"/>
                  </a:cubicBezTo>
                  <a:cubicBezTo>
                    <a:pt x="10" y="2"/>
                    <a:pt x="11" y="4"/>
                    <a:pt x="12" y="6"/>
                  </a:cubicBezTo>
                  <a:cubicBezTo>
                    <a:pt x="14" y="4"/>
                    <a:pt x="15" y="2"/>
                    <a:pt x="17" y="0"/>
                  </a:cubicBezTo>
                  <a:cubicBezTo>
                    <a:pt x="21" y="1"/>
                    <a:pt x="21" y="1"/>
                    <a:pt x="21" y="1"/>
                  </a:cubicBezTo>
                  <a:cubicBezTo>
                    <a:pt x="18" y="4"/>
                    <a:pt x="16" y="6"/>
                    <a:pt x="13" y="9"/>
                  </a:cubicBezTo>
                  <a:cubicBezTo>
                    <a:pt x="15" y="12"/>
                    <a:pt x="17" y="16"/>
                    <a:pt x="18" y="19"/>
                  </a:cubicBezTo>
                  <a:lnTo>
                    <a:pt x="13" y="2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6" name="Freeform 14"/>
            <p:cNvSpPr>
              <a:spLocks noEditPoints="1"/>
            </p:cNvSpPr>
            <p:nvPr/>
          </p:nvSpPr>
          <p:spPr bwMode="auto">
            <a:xfrm>
              <a:off x="2946401" y="3689350"/>
              <a:ext cx="73025" cy="95250"/>
            </a:xfrm>
            <a:custGeom>
              <a:avLst/>
              <a:gdLst/>
              <a:ahLst/>
              <a:cxnLst>
                <a:cxn ang="0">
                  <a:pos x="11" y="17"/>
                </a:cxn>
                <a:cxn ang="0">
                  <a:pos x="18" y="7"/>
                </a:cxn>
                <a:cxn ang="0">
                  <a:pos x="15" y="3"/>
                </a:cxn>
                <a:cxn ang="0">
                  <a:pos x="8" y="16"/>
                </a:cxn>
                <a:cxn ang="0">
                  <a:pos x="11" y="17"/>
                </a:cxn>
                <a:cxn ang="0">
                  <a:pos x="10" y="3"/>
                </a:cxn>
                <a:cxn ang="0">
                  <a:pos x="10" y="3"/>
                </a:cxn>
                <a:cxn ang="0">
                  <a:pos x="17" y="0"/>
                </a:cxn>
                <a:cxn ang="0">
                  <a:pos x="23" y="7"/>
                </a:cxn>
                <a:cxn ang="0">
                  <a:pos x="12" y="20"/>
                </a:cxn>
                <a:cxn ang="0">
                  <a:pos x="7" y="19"/>
                </a:cxn>
                <a:cxn ang="0">
                  <a:pos x="5" y="30"/>
                </a:cxn>
                <a:cxn ang="0">
                  <a:pos x="0" y="30"/>
                </a:cxn>
                <a:cxn ang="0">
                  <a:pos x="6" y="0"/>
                </a:cxn>
                <a:cxn ang="0">
                  <a:pos x="11" y="0"/>
                </a:cxn>
                <a:cxn ang="0">
                  <a:pos x="10" y="3"/>
                </a:cxn>
              </a:cxnLst>
              <a:rect l="0" t="0" r="r" b="b"/>
              <a:pathLst>
                <a:path w="23" h="30">
                  <a:moveTo>
                    <a:pt x="11" y="17"/>
                  </a:moveTo>
                  <a:cubicBezTo>
                    <a:pt x="15" y="17"/>
                    <a:pt x="18" y="11"/>
                    <a:pt x="18" y="7"/>
                  </a:cubicBezTo>
                  <a:cubicBezTo>
                    <a:pt x="18" y="4"/>
                    <a:pt x="17" y="3"/>
                    <a:pt x="15" y="3"/>
                  </a:cubicBezTo>
                  <a:cubicBezTo>
                    <a:pt x="12" y="3"/>
                    <a:pt x="9" y="7"/>
                    <a:pt x="8" y="16"/>
                  </a:cubicBezTo>
                  <a:cubicBezTo>
                    <a:pt x="9" y="17"/>
                    <a:pt x="10" y="17"/>
                    <a:pt x="11" y="17"/>
                  </a:cubicBezTo>
                  <a:moveTo>
                    <a:pt x="10" y="3"/>
                  </a:moveTo>
                  <a:cubicBezTo>
                    <a:pt x="10" y="3"/>
                    <a:pt x="10" y="3"/>
                    <a:pt x="10" y="3"/>
                  </a:cubicBezTo>
                  <a:cubicBezTo>
                    <a:pt x="12" y="1"/>
                    <a:pt x="14" y="0"/>
                    <a:pt x="17" y="0"/>
                  </a:cubicBezTo>
                  <a:cubicBezTo>
                    <a:pt x="19" y="0"/>
                    <a:pt x="23" y="1"/>
                    <a:pt x="23" y="7"/>
                  </a:cubicBezTo>
                  <a:cubicBezTo>
                    <a:pt x="23" y="12"/>
                    <a:pt x="19" y="20"/>
                    <a:pt x="12" y="20"/>
                  </a:cubicBezTo>
                  <a:cubicBezTo>
                    <a:pt x="10" y="20"/>
                    <a:pt x="8" y="20"/>
                    <a:pt x="7" y="19"/>
                  </a:cubicBezTo>
                  <a:cubicBezTo>
                    <a:pt x="5" y="30"/>
                    <a:pt x="5" y="30"/>
                    <a:pt x="5" y="30"/>
                  </a:cubicBezTo>
                  <a:cubicBezTo>
                    <a:pt x="0" y="30"/>
                    <a:pt x="0" y="30"/>
                    <a:pt x="0" y="30"/>
                  </a:cubicBezTo>
                  <a:cubicBezTo>
                    <a:pt x="6" y="0"/>
                    <a:pt x="6" y="0"/>
                    <a:pt x="6" y="0"/>
                  </a:cubicBezTo>
                  <a:cubicBezTo>
                    <a:pt x="11" y="0"/>
                    <a:pt x="11" y="0"/>
                    <a:pt x="11" y="0"/>
                  </a:cubicBezTo>
                  <a:lnTo>
                    <a:pt x="10"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7" name="Freeform 15"/>
            <p:cNvSpPr>
              <a:spLocks noEditPoints="1"/>
            </p:cNvSpPr>
            <p:nvPr/>
          </p:nvSpPr>
          <p:spPr bwMode="auto">
            <a:xfrm>
              <a:off x="3025776"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3" y="3"/>
                    <a:pt x="11" y="3"/>
                  </a:cubicBezTo>
                  <a:cubicBezTo>
                    <a:pt x="9" y="3"/>
                    <a:pt x="7" y="5"/>
                    <a:pt x="6" y="9"/>
                  </a:cubicBezTo>
                  <a:cubicBezTo>
                    <a:pt x="9" y="9"/>
                    <a:pt x="13" y="7"/>
                    <a:pt x="13" y="4"/>
                  </a:cubicBezTo>
                  <a:moveTo>
                    <a:pt x="15" y="18"/>
                  </a:moveTo>
                  <a:cubicBezTo>
                    <a:pt x="12" y="20"/>
                    <a:pt x="9"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8" name="Freeform 16"/>
            <p:cNvSpPr>
              <a:spLocks/>
            </p:cNvSpPr>
            <p:nvPr/>
          </p:nvSpPr>
          <p:spPr bwMode="auto">
            <a:xfrm>
              <a:off x="3086101" y="3689350"/>
              <a:ext cx="47625" cy="63500"/>
            </a:xfrm>
            <a:custGeom>
              <a:avLst/>
              <a:gdLst/>
              <a:ahLst/>
              <a:cxnLst>
                <a:cxn ang="0">
                  <a:pos x="8" y="3"/>
                </a:cxn>
                <a:cxn ang="0">
                  <a:pos x="8" y="4"/>
                </a:cxn>
                <a:cxn ang="0">
                  <a:pos x="9" y="2"/>
                </a:cxn>
                <a:cxn ang="0">
                  <a:pos x="12" y="0"/>
                </a:cxn>
                <a:cxn ang="0">
                  <a:pos x="15" y="1"/>
                </a:cxn>
                <a:cxn ang="0">
                  <a:pos x="13" y="5"/>
                </a:cxn>
                <a:cxn ang="0">
                  <a:pos x="11" y="4"/>
                </a:cxn>
                <a:cxn ang="0">
                  <a:pos x="6" y="10"/>
                </a:cxn>
                <a:cxn ang="0">
                  <a:pos x="4" y="20"/>
                </a:cxn>
                <a:cxn ang="0">
                  <a:pos x="0" y="20"/>
                </a:cxn>
                <a:cxn ang="0">
                  <a:pos x="3"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2" y="0"/>
                  </a:cubicBezTo>
                  <a:cubicBezTo>
                    <a:pt x="13" y="0"/>
                    <a:pt x="14" y="0"/>
                    <a:pt x="15" y="1"/>
                  </a:cubicBezTo>
                  <a:cubicBezTo>
                    <a:pt x="13" y="5"/>
                    <a:pt x="13" y="5"/>
                    <a:pt x="13"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9" name="Freeform 17"/>
            <p:cNvSpPr>
              <a:spLocks/>
            </p:cNvSpPr>
            <p:nvPr/>
          </p:nvSpPr>
          <p:spPr bwMode="auto">
            <a:xfrm>
              <a:off x="3133726" y="3670300"/>
              <a:ext cx="44450" cy="82550"/>
            </a:xfrm>
            <a:custGeom>
              <a:avLst/>
              <a:gdLst/>
              <a:ahLst/>
              <a:cxnLst>
                <a:cxn ang="0">
                  <a:pos x="11" y="25"/>
                </a:cxn>
                <a:cxn ang="0">
                  <a:pos x="6" y="26"/>
                </a:cxn>
                <a:cxn ang="0">
                  <a:pos x="2" y="19"/>
                </a:cxn>
                <a:cxn ang="0">
                  <a:pos x="4" y="9"/>
                </a:cxn>
                <a:cxn ang="0">
                  <a:pos x="1" y="9"/>
                </a:cxn>
                <a:cxn ang="0">
                  <a:pos x="2" y="6"/>
                </a:cxn>
                <a:cxn ang="0">
                  <a:pos x="4" y="6"/>
                </a:cxn>
                <a:cxn ang="0">
                  <a:pos x="5" y="1"/>
                </a:cxn>
                <a:cxn ang="0">
                  <a:pos x="10" y="0"/>
                </a:cxn>
                <a:cxn ang="0">
                  <a:pos x="9" y="6"/>
                </a:cxn>
                <a:cxn ang="0">
                  <a:pos x="14" y="6"/>
                </a:cxn>
                <a:cxn ang="0">
                  <a:pos x="13" y="9"/>
                </a:cxn>
                <a:cxn ang="0">
                  <a:pos x="8" y="9"/>
                </a:cxn>
                <a:cxn ang="0">
                  <a:pos x="6" y="19"/>
                </a:cxn>
                <a:cxn ang="0">
                  <a:pos x="8" y="23"/>
                </a:cxn>
                <a:cxn ang="0">
                  <a:pos x="10" y="22"/>
                </a:cxn>
                <a:cxn ang="0">
                  <a:pos x="11" y="25"/>
                </a:cxn>
              </a:cxnLst>
              <a:rect l="0" t="0" r="r" b="b"/>
              <a:pathLst>
                <a:path w="14" h="26">
                  <a:moveTo>
                    <a:pt x="11" y="25"/>
                  </a:moveTo>
                  <a:cubicBezTo>
                    <a:pt x="9" y="26"/>
                    <a:pt x="7" y="26"/>
                    <a:pt x="6" y="26"/>
                  </a:cubicBezTo>
                  <a:cubicBezTo>
                    <a:pt x="2" y="26"/>
                    <a:pt x="0" y="25"/>
                    <a:pt x="2" y="19"/>
                  </a:cubicBezTo>
                  <a:cubicBezTo>
                    <a:pt x="4" y="9"/>
                    <a:pt x="4" y="9"/>
                    <a:pt x="4" y="9"/>
                  </a:cubicBezTo>
                  <a:cubicBezTo>
                    <a:pt x="1" y="9"/>
                    <a:pt x="1" y="9"/>
                    <a:pt x="1" y="9"/>
                  </a:cubicBezTo>
                  <a:cubicBezTo>
                    <a:pt x="2" y="6"/>
                    <a:pt x="2" y="6"/>
                    <a:pt x="2" y="6"/>
                  </a:cubicBezTo>
                  <a:cubicBezTo>
                    <a:pt x="4" y="6"/>
                    <a:pt x="4" y="6"/>
                    <a:pt x="4" y="6"/>
                  </a:cubicBezTo>
                  <a:cubicBezTo>
                    <a:pt x="5" y="1"/>
                    <a:pt x="5" y="1"/>
                    <a:pt x="5" y="1"/>
                  </a:cubicBezTo>
                  <a:cubicBezTo>
                    <a:pt x="10" y="0"/>
                    <a:pt x="10" y="0"/>
                    <a:pt x="10" y="0"/>
                  </a:cubicBezTo>
                  <a:cubicBezTo>
                    <a:pt x="9" y="6"/>
                    <a:pt x="9" y="6"/>
                    <a:pt x="9" y="6"/>
                  </a:cubicBezTo>
                  <a:cubicBezTo>
                    <a:pt x="14" y="6"/>
                    <a:pt x="14" y="6"/>
                    <a:pt x="14" y="6"/>
                  </a:cubicBezTo>
                  <a:cubicBezTo>
                    <a:pt x="13" y="9"/>
                    <a:pt x="13" y="9"/>
                    <a:pt x="13" y="9"/>
                  </a:cubicBezTo>
                  <a:cubicBezTo>
                    <a:pt x="8" y="9"/>
                    <a:pt x="8" y="9"/>
                    <a:pt x="8" y="9"/>
                  </a:cubicBezTo>
                  <a:cubicBezTo>
                    <a:pt x="6" y="19"/>
                    <a:pt x="6" y="19"/>
                    <a:pt x="6" y="19"/>
                  </a:cubicBezTo>
                  <a:cubicBezTo>
                    <a:pt x="6" y="23"/>
                    <a:pt x="7" y="23"/>
                    <a:pt x="8" y="23"/>
                  </a:cubicBezTo>
                  <a:cubicBezTo>
                    <a:pt x="9" y="23"/>
                    <a:pt x="10" y="23"/>
                    <a:pt x="10" y="22"/>
                  </a:cubicBezTo>
                  <a:lnTo>
                    <a:pt x="11" y="25"/>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0" name="Freeform 18"/>
            <p:cNvSpPr>
              <a:spLocks noEditPoints="1"/>
            </p:cNvSpPr>
            <p:nvPr/>
          </p:nvSpPr>
          <p:spPr bwMode="auto">
            <a:xfrm>
              <a:off x="3178176" y="3659188"/>
              <a:ext cx="31750" cy="93663"/>
            </a:xfrm>
            <a:custGeom>
              <a:avLst/>
              <a:gdLst/>
              <a:ahLst/>
              <a:cxnLst>
                <a:cxn ang="0">
                  <a:pos x="4" y="3"/>
                </a:cxn>
                <a:cxn ang="0">
                  <a:pos x="8" y="0"/>
                </a:cxn>
                <a:cxn ang="0">
                  <a:pos x="10" y="3"/>
                </a:cxn>
                <a:cxn ang="0">
                  <a:pos x="7" y="6"/>
                </a:cxn>
                <a:cxn ang="0">
                  <a:pos x="4" y="3"/>
                </a:cxn>
                <a:cxn ang="0">
                  <a:pos x="8" y="9"/>
                </a:cxn>
                <a:cxn ang="0">
                  <a:pos x="5" y="29"/>
                </a:cxn>
                <a:cxn ang="0">
                  <a:pos x="0" y="29"/>
                </a:cxn>
                <a:cxn ang="0">
                  <a:pos x="4" y="9"/>
                </a:cxn>
                <a:cxn ang="0">
                  <a:pos x="8" y="9"/>
                </a:cxn>
              </a:cxnLst>
              <a:rect l="0" t="0" r="r" b="b"/>
              <a:pathLst>
                <a:path w="10" h="29">
                  <a:moveTo>
                    <a:pt x="4" y="3"/>
                  </a:moveTo>
                  <a:cubicBezTo>
                    <a:pt x="5" y="2"/>
                    <a:pt x="6" y="0"/>
                    <a:pt x="8" y="0"/>
                  </a:cubicBezTo>
                  <a:cubicBezTo>
                    <a:pt x="9" y="0"/>
                    <a:pt x="10" y="2"/>
                    <a:pt x="10" y="3"/>
                  </a:cubicBezTo>
                  <a:cubicBezTo>
                    <a:pt x="10" y="5"/>
                    <a:pt x="8" y="6"/>
                    <a:pt x="7" y="6"/>
                  </a:cubicBezTo>
                  <a:cubicBezTo>
                    <a:pt x="5" y="6"/>
                    <a:pt x="4" y="5"/>
                    <a:pt x="4" y="3"/>
                  </a:cubicBezTo>
                  <a:moveTo>
                    <a:pt x="8" y="9"/>
                  </a:moveTo>
                  <a:cubicBezTo>
                    <a:pt x="5" y="29"/>
                    <a:pt x="5" y="29"/>
                    <a:pt x="5" y="29"/>
                  </a:cubicBezTo>
                  <a:cubicBezTo>
                    <a:pt x="0" y="29"/>
                    <a:pt x="0" y="29"/>
                    <a:pt x="0" y="29"/>
                  </a:cubicBezTo>
                  <a:cubicBezTo>
                    <a:pt x="4" y="9"/>
                    <a:pt x="4" y="9"/>
                    <a:pt x="4" y="9"/>
                  </a:cubicBezTo>
                  <a:lnTo>
                    <a:pt x="8"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1" name="Freeform 19"/>
            <p:cNvSpPr>
              <a:spLocks/>
            </p:cNvSpPr>
            <p:nvPr/>
          </p:nvSpPr>
          <p:spPr bwMode="auto">
            <a:xfrm>
              <a:off x="32067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6" y="17"/>
                </a:cxn>
                <a:cxn ang="0">
                  <a:pos x="9" y="14"/>
                </a:cxn>
                <a:cxn ang="0">
                  <a:pos x="6" y="10"/>
                </a:cxn>
                <a:cxn ang="0">
                  <a:pos x="4"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2" y="19"/>
                    <a:pt x="0" y="18"/>
                  </a:cubicBezTo>
                  <a:cubicBezTo>
                    <a:pt x="2" y="16"/>
                    <a:pt x="2" y="16"/>
                    <a:pt x="2" y="16"/>
                  </a:cubicBezTo>
                  <a:cubicBezTo>
                    <a:pt x="3" y="16"/>
                    <a:pt x="4" y="17"/>
                    <a:pt x="6" y="17"/>
                  </a:cubicBezTo>
                  <a:cubicBezTo>
                    <a:pt x="7" y="17"/>
                    <a:pt x="9" y="16"/>
                    <a:pt x="9" y="14"/>
                  </a:cubicBezTo>
                  <a:cubicBezTo>
                    <a:pt x="9" y="13"/>
                    <a:pt x="8" y="12"/>
                    <a:pt x="6" y="10"/>
                  </a:cubicBezTo>
                  <a:cubicBezTo>
                    <a:pt x="4" y="8"/>
                    <a:pt x="4" y="7"/>
                    <a:pt x="4" y="5"/>
                  </a:cubicBezTo>
                  <a:cubicBezTo>
                    <a:pt x="4"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2" name="Freeform 20"/>
            <p:cNvSpPr>
              <a:spLocks noEditPoints="1"/>
            </p:cNvSpPr>
            <p:nvPr/>
          </p:nvSpPr>
          <p:spPr bwMode="auto">
            <a:xfrm>
              <a:off x="3260726" y="3689350"/>
              <a:ext cx="57150" cy="63500"/>
            </a:xfrm>
            <a:custGeom>
              <a:avLst/>
              <a:gdLst/>
              <a:ahLst/>
              <a:cxnLst>
                <a:cxn ang="0">
                  <a:pos x="13" y="4"/>
                </a:cxn>
                <a:cxn ang="0">
                  <a:pos x="11" y="3"/>
                </a:cxn>
                <a:cxn ang="0">
                  <a:pos x="6" y="9"/>
                </a:cxn>
                <a:cxn ang="0">
                  <a:pos x="13" y="4"/>
                </a:cxn>
                <a:cxn ang="0">
                  <a:pos x="15" y="18"/>
                </a:cxn>
                <a:cxn ang="0">
                  <a:pos x="6" y="20"/>
                </a:cxn>
                <a:cxn ang="0">
                  <a:pos x="0" y="13"/>
                </a:cxn>
                <a:cxn ang="0">
                  <a:pos x="13" y="0"/>
                </a:cxn>
                <a:cxn ang="0">
                  <a:pos x="18" y="4"/>
                </a:cxn>
                <a:cxn ang="0">
                  <a:pos x="5" y="12"/>
                </a:cxn>
                <a:cxn ang="0">
                  <a:pos x="9" y="17"/>
                </a:cxn>
                <a:cxn ang="0">
                  <a:pos x="14" y="15"/>
                </a:cxn>
                <a:cxn ang="0">
                  <a:pos x="15" y="18"/>
                </a:cxn>
              </a:cxnLst>
              <a:rect l="0" t="0" r="r" b="b"/>
              <a:pathLst>
                <a:path w="18" h="20">
                  <a:moveTo>
                    <a:pt x="13" y="4"/>
                  </a:moveTo>
                  <a:cubicBezTo>
                    <a:pt x="13" y="3"/>
                    <a:pt x="13" y="3"/>
                    <a:pt x="11" y="3"/>
                  </a:cubicBezTo>
                  <a:cubicBezTo>
                    <a:pt x="9" y="3"/>
                    <a:pt x="7" y="5"/>
                    <a:pt x="6" y="9"/>
                  </a:cubicBezTo>
                  <a:cubicBezTo>
                    <a:pt x="10" y="9"/>
                    <a:pt x="13" y="7"/>
                    <a:pt x="13" y="4"/>
                  </a:cubicBezTo>
                  <a:moveTo>
                    <a:pt x="15" y="18"/>
                  </a:moveTo>
                  <a:cubicBezTo>
                    <a:pt x="12" y="20"/>
                    <a:pt x="9" y="20"/>
                    <a:pt x="6" y="20"/>
                  </a:cubicBezTo>
                  <a:cubicBezTo>
                    <a:pt x="3" y="20"/>
                    <a:pt x="0" y="17"/>
                    <a:pt x="0" y="13"/>
                  </a:cubicBezTo>
                  <a:cubicBezTo>
                    <a:pt x="0" y="7"/>
                    <a:pt x="5" y="0"/>
                    <a:pt x="13" y="0"/>
                  </a:cubicBezTo>
                  <a:cubicBezTo>
                    <a:pt x="15" y="0"/>
                    <a:pt x="18" y="1"/>
                    <a:pt x="18" y="4"/>
                  </a:cubicBezTo>
                  <a:cubicBezTo>
                    <a:pt x="18"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3" name="Freeform 21"/>
            <p:cNvSpPr>
              <a:spLocks/>
            </p:cNvSpPr>
            <p:nvPr/>
          </p:nvSpPr>
          <p:spPr bwMode="auto">
            <a:xfrm>
              <a:off x="3311526" y="3736975"/>
              <a:ext cx="28575" cy="38100"/>
            </a:xfrm>
            <a:custGeom>
              <a:avLst/>
              <a:gdLst/>
              <a:ahLst/>
              <a:cxnLst>
                <a:cxn ang="0">
                  <a:pos x="0" y="11"/>
                </a:cxn>
                <a:cxn ang="0">
                  <a:pos x="4" y="4"/>
                </a:cxn>
                <a:cxn ang="0">
                  <a:pos x="8" y="0"/>
                </a:cxn>
                <a:cxn ang="0">
                  <a:pos x="9" y="1"/>
                </a:cxn>
                <a:cxn ang="0">
                  <a:pos x="8" y="4"/>
                </a:cxn>
                <a:cxn ang="0">
                  <a:pos x="2" y="12"/>
                </a:cxn>
                <a:cxn ang="0">
                  <a:pos x="0" y="11"/>
                </a:cxn>
              </a:cxnLst>
              <a:rect l="0" t="0" r="r" b="b"/>
              <a:pathLst>
                <a:path w="9" h="12">
                  <a:moveTo>
                    <a:pt x="0" y="11"/>
                  </a:moveTo>
                  <a:cubicBezTo>
                    <a:pt x="4" y="4"/>
                    <a:pt x="4" y="4"/>
                    <a:pt x="4" y="4"/>
                  </a:cubicBezTo>
                  <a:cubicBezTo>
                    <a:pt x="6" y="1"/>
                    <a:pt x="6" y="0"/>
                    <a:pt x="8" y="0"/>
                  </a:cubicBezTo>
                  <a:cubicBezTo>
                    <a:pt x="9" y="0"/>
                    <a:pt x="9" y="0"/>
                    <a:pt x="9" y="1"/>
                  </a:cubicBezTo>
                  <a:cubicBezTo>
                    <a:pt x="9" y="2"/>
                    <a:pt x="9" y="3"/>
                    <a:pt x="8" y="4"/>
                  </a:cubicBezTo>
                  <a:cubicBezTo>
                    <a:pt x="2" y="12"/>
                    <a:pt x="2" y="12"/>
                    <a:pt x="2" y="12"/>
                  </a:cubicBezTo>
                  <a:lnTo>
                    <a:pt x="0" y="11"/>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4" name="Freeform 22"/>
            <p:cNvSpPr>
              <a:spLocks noEditPoints="1"/>
            </p:cNvSpPr>
            <p:nvPr/>
          </p:nvSpPr>
          <p:spPr bwMode="auto">
            <a:xfrm>
              <a:off x="3394076"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5" name="Freeform 23"/>
            <p:cNvSpPr>
              <a:spLocks/>
            </p:cNvSpPr>
            <p:nvPr/>
          </p:nvSpPr>
          <p:spPr bwMode="auto">
            <a:xfrm>
              <a:off x="3467101" y="3689350"/>
              <a:ext cx="60325" cy="63500"/>
            </a:xfrm>
            <a:custGeom>
              <a:avLst/>
              <a:gdLst/>
              <a:ahLst/>
              <a:cxnLst>
                <a:cxn ang="0">
                  <a:pos x="11" y="16"/>
                </a:cxn>
                <a:cxn ang="0">
                  <a:pos x="11" y="16"/>
                </a:cxn>
                <a:cxn ang="0">
                  <a:pos x="4" y="20"/>
                </a:cxn>
                <a:cxn ang="0">
                  <a:pos x="0" y="16"/>
                </a:cxn>
                <a:cxn ang="0">
                  <a:pos x="0" y="11"/>
                </a:cxn>
                <a:cxn ang="0">
                  <a:pos x="3" y="0"/>
                </a:cxn>
                <a:cxn ang="0">
                  <a:pos x="7" y="0"/>
                </a:cxn>
                <a:cxn ang="0">
                  <a:pos x="5" y="11"/>
                </a:cxn>
                <a:cxn ang="0">
                  <a:pos x="5" y="14"/>
                </a:cxn>
                <a:cxn ang="0">
                  <a:pos x="6" y="17"/>
                </a:cxn>
                <a:cxn ang="0">
                  <a:pos x="13" y="7"/>
                </a:cxn>
                <a:cxn ang="0">
                  <a:pos x="14" y="0"/>
                </a:cxn>
                <a:cxn ang="0">
                  <a:pos x="19" y="0"/>
                </a:cxn>
                <a:cxn ang="0">
                  <a:pos x="15" y="20"/>
                </a:cxn>
                <a:cxn ang="0">
                  <a:pos x="11" y="20"/>
                </a:cxn>
                <a:cxn ang="0">
                  <a:pos x="11" y="16"/>
                </a:cxn>
              </a:cxnLst>
              <a:rect l="0" t="0" r="r" b="b"/>
              <a:pathLst>
                <a:path w="19" h="20">
                  <a:moveTo>
                    <a:pt x="11" y="16"/>
                  </a:moveTo>
                  <a:cubicBezTo>
                    <a:pt x="11" y="16"/>
                    <a:pt x="11" y="16"/>
                    <a:pt x="11" y="16"/>
                  </a:cubicBezTo>
                  <a:cubicBezTo>
                    <a:pt x="9" y="19"/>
                    <a:pt x="6" y="20"/>
                    <a:pt x="4" y="20"/>
                  </a:cubicBezTo>
                  <a:cubicBezTo>
                    <a:pt x="2" y="20"/>
                    <a:pt x="0" y="19"/>
                    <a:pt x="0" y="16"/>
                  </a:cubicBezTo>
                  <a:cubicBezTo>
                    <a:pt x="0" y="15"/>
                    <a:pt x="0" y="13"/>
                    <a:pt x="0" y="11"/>
                  </a:cubicBezTo>
                  <a:cubicBezTo>
                    <a:pt x="3" y="0"/>
                    <a:pt x="3" y="0"/>
                    <a:pt x="3" y="0"/>
                  </a:cubicBezTo>
                  <a:cubicBezTo>
                    <a:pt x="7" y="0"/>
                    <a:pt x="7" y="0"/>
                    <a:pt x="7" y="0"/>
                  </a:cubicBezTo>
                  <a:cubicBezTo>
                    <a:pt x="5" y="11"/>
                    <a:pt x="5" y="11"/>
                    <a:pt x="5" y="11"/>
                  </a:cubicBezTo>
                  <a:cubicBezTo>
                    <a:pt x="5" y="13"/>
                    <a:pt x="5" y="13"/>
                    <a:pt x="5" y="14"/>
                  </a:cubicBezTo>
                  <a:cubicBezTo>
                    <a:pt x="5" y="16"/>
                    <a:pt x="6" y="17"/>
                    <a:pt x="6" y="17"/>
                  </a:cubicBezTo>
                  <a:cubicBezTo>
                    <a:pt x="9" y="17"/>
                    <a:pt x="12" y="12"/>
                    <a:pt x="13" y="7"/>
                  </a:cubicBezTo>
                  <a:cubicBezTo>
                    <a:pt x="14" y="0"/>
                    <a:pt x="14" y="0"/>
                    <a:pt x="14" y="0"/>
                  </a:cubicBezTo>
                  <a:cubicBezTo>
                    <a:pt x="19" y="0"/>
                    <a:pt x="19" y="0"/>
                    <a:pt x="19" y="0"/>
                  </a:cubicBezTo>
                  <a:cubicBezTo>
                    <a:pt x="15" y="20"/>
                    <a:pt x="15" y="20"/>
                    <a:pt x="15" y="20"/>
                  </a:cubicBezTo>
                  <a:cubicBezTo>
                    <a:pt x="11" y="20"/>
                    <a:pt x="11" y="20"/>
                    <a:pt x="11" y="20"/>
                  </a:cubicBezTo>
                  <a:lnTo>
                    <a:pt x="11"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6" name="Freeform 24"/>
            <p:cNvSpPr>
              <a:spLocks/>
            </p:cNvSpPr>
            <p:nvPr/>
          </p:nvSpPr>
          <p:spPr bwMode="auto">
            <a:xfrm>
              <a:off x="3533776" y="3689350"/>
              <a:ext cx="47625" cy="63500"/>
            </a:xfrm>
            <a:custGeom>
              <a:avLst/>
              <a:gdLst/>
              <a:ahLst/>
              <a:cxnLst>
                <a:cxn ang="0">
                  <a:pos x="8" y="3"/>
                </a:cxn>
                <a:cxn ang="0">
                  <a:pos x="8" y="4"/>
                </a:cxn>
                <a:cxn ang="0">
                  <a:pos x="9" y="2"/>
                </a:cxn>
                <a:cxn ang="0">
                  <a:pos x="13" y="0"/>
                </a:cxn>
                <a:cxn ang="0">
                  <a:pos x="15" y="1"/>
                </a:cxn>
                <a:cxn ang="0">
                  <a:pos x="13" y="5"/>
                </a:cxn>
                <a:cxn ang="0">
                  <a:pos x="11" y="4"/>
                </a:cxn>
                <a:cxn ang="0">
                  <a:pos x="7" y="10"/>
                </a:cxn>
                <a:cxn ang="0">
                  <a:pos x="5" y="20"/>
                </a:cxn>
                <a:cxn ang="0">
                  <a:pos x="0" y="20"/>
                </a:cxn>
                <a:cxn ang="0">
                  <a:pos x="4"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3" y="0"/>
                  </a:cubicBezTo>
                  <a:cubicBezTo>
                    <a:pt x="14" y="0"/>
                    <a:pt x="15" y="0"/>
                    <a:pt x="15" y="1"/>
                  </a:cubicBezTo>
                  <a:cubicBezTo>
                    <a:pt x="13" y="5"/>
                    <a:pt x="13" y="5"/>
                    <a:pt x="13" y="5"/>
                  </a:cubicBezTo>
                  <a:cubicBezTo>
                    <a:pt x="12" y="5"/>
                    <a:pt x="12" y="4"/>
                    <a:pt x="11" y="4"/>
                  </a:cubicBezTo>
                  <a:cubicBezTo>
                    <a:pt x="9" y="4"/>
                    <a:pt x="7" y="6"/>
                    <a:pt x="7" y="10"/>
                  </a:cubicBezTo>
                  <a:cubicBezTo>
                    <a:pt x="5" y="20"/>
                    <a:pt x="5" y="20"/>
                    <a:pt x="5" y="20"/>
                  </a:cubicBezTo>
                  <a:cubicBezTo>
                    <a:pt x="0" y="20"/>
                    <a:pt x="0" y="20"/>
                    <a:pt x="0" y="20"/>
                  </a:cubicBezTo>
                  <a:cubicBezTo>
                    <a:pt x="4" y="0"/>
                    <a:pt x="4" y="0"/>
                    <a:pt x="4"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7" name="Freeform 25"/>
            <p:cNvSpPr>
              <a:spLocks/>
            </p:cNvSpPr>
            <p:nvPr/>
          </p:nvSpPr>
          <p:spPr bwMode="auto">
            <a:xfrm>
              <a:off x="36131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5" y="17"/>
                </a:cxn>
                <a:cxn ang="0">
                  <a:pos x="9" y="14"/>
                </a:cxn>
                <a:cxn ang="0">
                  <a:pos x="6" y="10"/>
                </a:cxn>
                <a:cxn ang="0">
                  <a:pos x="3"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1" y="19"/>
                    <a:pt x="0" y="18"/>
                  </a:cubicBezTo>
                  <a:cubicBezTo>
                    <a:pt x="2" y="16"/>
                    <a:pt x="2" y="16"/>
                    <a:pt x="2" y="16"/>
                  </a:cubicBezTo>
                  <a:cubicBezTo>
                    <a:pt x="3" y="16"/>
                    <a:pt x="4" y="17"/>
                    <a:pt x="5" y="17"/>
                  </a:cubicBezTo>
                  <a:cubicBezTo>
                    <a:pt x="7" y="17"/>
                    <a:pt x="9" y="16"/>
                    <a:pt x="9" y="14"/>
                  </a:cubicBezTo>
                  <a:cubicBezTo>
                    <a:pt x="9" y="13"/>
                    <a:pt x="8" y="12"/>
                    <a:pt x="6" y="10"/>
                  </a:cubicBezTo>
                  <a:cubicBezTo>
                    <a:pt x="4" y="8"/>
                    <a:pt x="3" y="7"/>
                    <a:pt x="3" y="5"/>
                  </a:cubicBezTo>
                  <a:cubicBezTo>
                    <a:pt x="3"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8" name="Freeform 26"/>
            <p:cNvSpPr>
              <a:spLocks noEditPoints="1"/>
            </p:cNvSpPr>
            <p:nvPr/>
          </p:nvSpPr>
          <p:spPr bwMode="auto">
            <a:xfrm>
              <a:off x="3667126" y="3689350"/>
              <a:ext cx="63500" cy="63500"/>
            </a:xfrm>
            <a:custGeom>
              <a:avLst/>
              <a:gdLst/>
              <a:ahLst/>
              <a:cxnLst>
                <a:cxn ang="0">
                  <a:pos x="15" y="8"/>
                </a:cxn>
                <a:cxn ang="0">
                  <a:pos x="11" y="2"/>
                </a:cxn>
                <a:cxn ang="0">
                  <a:pos x="5" y="11"/>
                </a:cxn>
                <a:cxn ang="0">
                  <a:pos x="10" y="17"/>
                </a:cxn>
                <a:cxn ang="0">
                  <a:pos x="15" y="8"/>
                </a:cxn>
                <a:cxn ang="0">
                  <a:pos x="0" y="12"/>
                </a:cxn>
                <a:cxn ang="0">
                  <a:pos x="11" y="0"/>
                </a:cxn>
                <a:cxn ang="0">
                  <a:pos x="20" y="8"/>
                </a:cxn>
                <a:cxn ang="0">
                  <a:pos x="9" y="20"/>
                </a:cxn>
                <a:cxn ang="0">
                  <a:pos x="0" y="12"/>
                </a:cxn>
              </a:cxnLst>
              <a:rect l="0" t="0" r="r" b="b"/>
              <a:pathLst>
                <a:path w="20" h="20">
                  <a:moveTo>
                    <a:pt x="15" y="8"/>
                  </a:moveTo>
                  <a:cubicBezTo>
                    <a:pt x="15" y="5"/>
                    <a:pt x="14" y="2"/>
                    <a:pt x="11" y="2"/>
                  </a:cubicBezTo>
                  <a:cubicBezTo>
                    <a:pt x="7" y="2"/>
                    <a:pt x="5" y="8"/>
                    <a:pt x="5" y="11"/>
                  </a:cubicBezTo>
                  <a:cubicBezTo>
                    <a:pt x="5" y="15"/>
                    <a:pt x="7" y="17"/>
                    <a:pt x="10" y="17"/>
                  </a:cubicBezTo>
                  <a:cubicBezTo>
                    <a:pt x="11" y="17"/>
                    <a:pt x="15" y="16"/>
                    <a:pt x="15" y="8"/>
                  </a:cubicBezTo>
                  <a:moveTo>
                    <a:pt x="0" y="12"/>
                  </a:moveTo>
                  <a:cubicBezTo>
                    <a:pt x="0" y="3"/>
                    <a:pt x="7" y="0"/>
                    <a:pt x="11" y="0"/>
                  </a:cubicBezTo>
                  <a:cubicBezTo>
                    <a:pt x="18" y="0"/>
                    <a:pt x="20" y="4"/>
                    <a:pt x="20" y="8"/>
                  </a:cubicBezTo>
                  <a:cubicBezTo>
                    <a:pt x="20" y="14"/>
                    <a:pt x="16" y="20"/>
                    <a:pt x="9" y="20"/>
                  </a:cubicBezTo>
                  <a:cubicBezTo>
                    <a:pt x="4"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9" name="Freeform 27"/>
            <p:cNvSpPr>
              <a:spLocks/>
            </p:cNvSpPr>
            <p:nvPr/>
          </p:nvSpPr>
          <p:spPr bwMode="auto">
            <a:xfrm>
              <a:off x="3740151" y="3689350"/>
              <a:ext cx="63500" cy="63500"/>
            </a:xfrm>
            <a:custGeom>
              <a:avLst/>
              <a:gdLst/>
              <a:ahLst/>
              <a:cxnLst>
                <a:cxn ang="0">
                  <a:pos x="12" y="16"/>
                </a:cxn>
                <a:cxn ang="0">
                  <a:pos x="12" y="16"/>
                </a:cxn>
                <a:cxn ang="0">
                  <a:pos x="5" y="20"/>
                </a:cxn>
                <a:cxn ang="0">
                  <a:pos x="0" y="16"/>
                </a:cxn>
                <a:cxn ang="0">
                  <a:pos x="1" y="11"/>
                </a:cxn>
                <a:cxn ang="0">
                  <a:pos x="3" y="0"/>
                </a:cxn>
                <a:cxn ang="0">
                  <a:pos x="8" y="0"/>
                </a:cxn>
                <a:cxn ang="0">
                  <a:pos x="6" y="11"/>
                </a:cxn>
                <a:cxn ang="0">
                  <a:pos x="5" y="14"/>
                </a:cxn>
                <a:cxn ang="0">
                  <a:pos x="7" y="17"/>
                </a:cxn>
                <a:cxn ang="0">
                  <a:pos x="14" y="7"/>
                </a:cxn>
                <a:cxn ang="0">
                  <a:pos x="15" y="0"/>
                </a:cxn>
                <a:cxn ang="0">
                  <a:pos x="20" y="0"/>
                </a:cxn>
                <a:cxn ang="0">
                  <a:pos x="16" y="20"/>
                </a:cxn>
                <a:cxn ang="0">
                  <a:pos x="11" y="20"/>
                </a:cxn>
                <a:cxn ang="0">
                  <a:pos x="12" y="16"/>
                </a:cxn>
              </a:cxnLst>
              <a:rect l="0" t="0" r="r" b="b"/>
              <a:pathLst>
                <a:path w="20" h="20">
                  <a:moveTo>
                    <a:pt x="12" y="16"/>
                  </a:moveTo>
                  <a:cubicBezTo>
                    <a:pt x="12" y="16"/>
                    <a:pt x="12" y="16"/>
                    <a:pt x="12" y="16"/>
                  </a:cubicBezTo>
                  <a:cubicBezTo>
                    <a:pt x="9" y="19"/>
                    <a:pt x="7" y="20"/>
                    <a:pt x="5" y="20"/>
                  </a:cubicBezTo>
                  <a:cubicBezTo>
                    <a:pt x="3" y="20"/>
                    <a:pt x="0" y="19"/>
                    <a:pt x="0" y="16"/>
                  </a:cubicBezTo>
                  <a:cubicBezTo>
                    <a:pt x="0" y="15"/>
                    <a:pt x="0" y="13"/>
                    <a:pt x="1" y="11"/>
                  </a:cubicBezTo>
                  <a:cubicBezTo>
                    <a:pt x="3" y="0"/>
                    <a:pt x="3" y="0"/>
                    <a:pt x="3" y="0"/>
                  </a:cubicBezTo>
                  <a:cubicBezTo>
                    <a:pt x="8" y="0"/>
                    <a:pt x="8" y="0"/>
                    <a:pt x="8" y="0"/>
                  </a:cubicBezTo>
                  <a:cubicBezTo>
                    <a:pt x="6" y="11"/>
                    <a:pt x="6" y="11"/>
                    <a:pt x="6" y="11"/>
                  </a:cubicBezTo>
                  <a:cubicBezTo>
                    <a:pt x="5" y="13"/>
                    <a:pt x="5" y="13"/>
                    <a:pt x="5" y="14"/>
                  </a:cubicBezTo>
                  <a:cubicBezTo>
                    <a:pt x="5" y="16"/>
                    <a:pt x="7" y="17"/>
                    <a:pt x="7" y="17"/>
                  </a:cubicBezTo>
                  <a:cubicBezTo>
                    <a:pt x="9" y="17"/>
                    <a:pt x="13" y="12"/>
                    <a:pt x="14" y="7"/>
                  </a:cubicBezTo>
                  <a:cubicBezTo>
                    <a:pt x="15" y="0"/>
                    <a:pt x="15" y="0"/>
                    <a:pt x="15" y="0"/>
                  </a:cubicBezTo>
                  <a:cubicBezTo>
                    <a:pt x="20" y="0"/>
                    <a:pt x="20" y="0"/>
                    <a:pt x="20" y="0"/>
                  </a:cubicBezTo>
                  <a:cubicBezTo>
                    <a:pt x="16" y="20"/>
                    <a:pt x="16" y="20"/>
                    <a:pt x="16" y="20"/>
                  </a:cubicBezTo>
                  <a:cubicBezTo>
                    <a:pt x="11" y="20"/>
                    <a:pt x="11" y="20"/>
                    <a:pt x="11" y="20"/>
                  </a:cubicBezTo>
                  <a:lnTo>
                    <a:pt x="12"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0" name="Freeform 28"/>
            <p:cNvSpPr>
              <a:spLocks/>
            </p:cNvSpPr>
            <p:nvPr/>
          </p:nvSpPr>
          <p:spPr bwMode="auto">
            <a:xfrm>
              <a:off x="3810001" y="3689350"/>
              <a:ext cx="49213"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1" name="Freeform 29"/>
            <p:cNvSpPr>
              <a:spLocks/>
            </p:cNvSpPr>
            <p:nvPr/>
          </p:nvSpPr>
          <p:spPr bwMode="auto">
            <a:xfrm>
              <a:off x="3856038" y="3689350"/>
              <a:ext cx="53975" cy="63500"/>
            </a:xfrm>
            <a:custGeom>
              <a:avLst/>
              <a:gdLst/>
              <a:ahLst/>
              <a:cxnLst>
                <a:cxn ang="0">
                  <a:pos x="15" y="18"/>
                </a:cxn>
                <a:cxn ang="0">
                  <a:pos x="8" y="20"/>
                </a:cxn>
                <a:cxn ang="0">
                  <a:pos x="0" y="12"/>
                </a:cxn>
                <a:cxn ang="0">
                  <a:pos x="11" y="0"/>
                </a:cxn>
                <a:cxn ang="0">
                  <a:pos x="17" y="2"/>
                </a:cxn>
                <a:cxn ang="0">
                  <a:pos x="15" y="4"/>
                </a:cxn>
                <a:cxn ang="0">
                  <a:pos x="11" y="3"/>
                </a:cxn>
                <a:cxn ang="0">
                  <a:pos x="5" y="12"/>
                </a:cxn>
                <a:cxn ang="0">
                  <a:pos x="9" y="17"/>
                </a:cxn>
                <a:cxn ang="0">
                  <a:pos x="13" y="15"/>
                </a:cxn>
                <a:cxn ang="0">
                  <a:pos x="15" y="18"/>
                </a:cxn>
              </a:cxnLst>
              <a:rect l="0" t="0" r="r" b="b"/>
              <a:pathLst>
                <a:path w="17" h="20">
                  <a:moveTo>
                    <a:pt x="15" y="18"/>
                  </a:moveTo>
                  <a:cubicBezTo>
                    <a:pt x="12" y="20"/>
                    <a:pt x="11" y="20"/>
                    <a:pt x="8" y="20"/>
                  </a:cubicBezTo>
                  <a:cubicBezTo>
                    <a:pt x="3" y="20"/>
                    <a:pt x="0" y="17"/>
                    <a:pt x="0" y="12"/>
                  </a:cubicBezTo>
                  <a:cubicBezTo>
                    <a:pt x="0" y="6"/>
                    <a:pt x="4" y="0"/>
                    <a:pt x="11" y="0"/>
                  </a:cubicBezTo>
                  <a:cubicBezTo>
                    <a:pt x="14" y="0"/>
                    <a:pt x="15" y="0"/>
                    <a:pt x="17" y="2"/>
                  </a:cubicBezTo>
                  <a:cubicBezTo>
                    <a:pt x="15" y="4"/>
                    <a:pt x="15" y="4"/>
                    <a:pt x="15" y="4"/>
                  </a:cubicBezTo>
                  <a:cubicBezTo>
                    <a:pt x="14" y="4"/>
                    <a:pt x="13" y="3"/>
                    <a:pt x="11" y="3"/>
                  </a:cubicBezTo>
                  <a:cubicBezTo>
                    <a:pt x="8" y="3"/>
                    <a:pt x="5" y="7"/>
                    <a:pt x="5" y="12"/>
                  </a:cubicBezTo>
                  <a:cubicBezTo>
                    <a:pt x="5" y="14"/>
                    <a:pt x="7" y="17"/>
                    <a:pt x="9" y="17"/>
                  </a:cubicBezTo>
                  <a:cubicBezTo>
                    <a:pt x="11" y="17"/>
                    <a:pt x="12"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2" name="Freeform 30"/>
            <p:cNvSpPr>
              <a:spLocks noEditPoints="1"/>
            </p:cNvSpPr>
            <p:nvPr/>
          </p:nvSpPr>
          <p:spPr bwMode="auto">
            <a:xfrm>
              <a:off x="3913188" y="3689350"/>
              <a:ext cx="53975" cy="63500"/>
            </a:xfrm>
            <a:custGeom>
              <a:avLst/>
              <a:gdLst/>
              <a:ahLst/>
              <a:cxnLst>
                <a:cxn ang="0">
                  <a:pos x="13" y="4"/>
                </a:cxn>
                <a:cxn ang="0">
                  <a:pos x="11" y="3"/>
                </a:cxn>
                <a:cxn ang="0">
                  <a:pos x="5" y="9"/>
                </a:cxn>
                <a:cxn ang="0">
                  <a:pos x="13" y="4"/>
                </a:cxn>
                <a:cxn ang="0">
                  <a:pos x="15" y="18"/>
                </a:cxn>
                <a:cxn ang="0">
                  <a:pos x="6" y="20"/>
                </a:cxn>
                <a:cxn ang="0">
                  <a:pos x="0" y="13"/>
                </a:cxn>
                <a:cxn ang="0">
                  <a:pos x="12" y="0"/>
                </a:cxn>
                <a:cxn ang="0">
                  <a:pos x="17" y="4"/>
                </a:cxn>
                <a:cxn ang="0">
                  <a:pos x="5" y="12"/>
                </a:cxn>
                <a:cxn ang="0">
                  <a:pos x="8" y="17"/>
                </a:cxn>
                <a:cxn ang="0">
                  <a:pos x="13" y="15"/>
                </a:cxn>
                <a:cxn ang="0">
                  <a:pos x="15" y="18"/>
                </a:cxn>
              </a:cxnLst>
              <a:rect l="0" t="0" r="r" b="b"/>
              <a:pathLst>
                <a:path w="17" h="20">
                  <a:moveTo>
                    <a:pt x="13" y="4"/>
                  </a:moveTo>
                  <a:cubicBezTo>
                    <a:pt x="13" y="3"/>
                    <a:pt x="12" y="3"/>
                    <a:pt x="11" y="3"/>
                  </a:cubicBezTo>
                  <a:cubicBezTo>
                    <a:pt x="9" y="3"/>
                    <a:pt x="6" y="5"/>
                    <a:pt x="5" y="9"/>
                  </a:cubicBezTo>
                  <a:cubicBezTo>
                    <a:pt x="9" y="9"/>
                    <a:pt x="13" y="7"/>
                    <a:pt x="13" y="4"/>
                  </a:cubicBezTo>
                  <a:moveTo>
                    <a:pt x="15"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5" y="13"/>
                    <a:pt x="5" y="17"/>
                    <a:pt x="8" y="17"/>
                  </a:cubicBezTo>
                  <a:cubicBezTo>
                    <a:pt x="10" y="17"/>
                    <a:pt x="11"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3" name="Freeform 31"/>
            <p:cNvSpPr>
              <a:spLocks noEditPoints="1"/>
            </p:cNvSpPr>
            <p:nvPr/>
          </p:nvSpPr>
          <p:spPr bwMode="auto">
            <a:xfrm>
              <a:off x="4008438"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4" name="Freeform 32"/>
            <p:cNvSpPr>
              <a:spLocks/>
            </p:cNvSpPr>
            <p:nvPr/>
          </p:nvSpPr>
          <p:spPr bwMode="auto">
            <a:xfrm>
              <a:off x="4078288" y="3659188"/>
              <a:ext cx="50800" cy="93663"/>
            </a:xfrm>
            <a:custGeom>
              <a:avLst/>
              <a:gdLst/>
              <a:ahLst/>
              <a:cxnLst>
                <a:cxn ang="0">
                  <a:pos x="0" y="29"/>
                </a:cxn>
                <a:cxn ang="0">
                  <a:pos x="4" y="12"/>
                </a:cxn>
                <a:cxn ang="0">
                  <a:pos x="1" y="12"/>
                </a:cxn>
                <a:cxn ang="0">
                  <a:pos x="1" y="9"/>
                </a:cxn>
                <a:cxn ang="0">
                  <a:pos x="4" y="9"/>
                </a:cxn>
                <a:cxn ang="0">
                  <a:pos x="5" y="7"/>
                </a:cxn>
                <a:cxn ang="0">
                  <a:pos x="12" y="0"/>
                </a:cxn>
                <a:cxn ang="0">
                  <a:pos x="16" y="1"/>
                </a:cxn>
                <a:cxn ang="0">
                  <a:pos x="14" y="3"/>
                </a:cxn>
                <a:cxn ang="0">
                  <a:pos x="12" y="3"/>
                </a:cxn>
                <a:cxn ang="0">
                  <a:pos x="10" y="6"/>
                </a:cxn>
                <a:cxn ang="0">
                  <a:pos x="9" y="9"/>
                </a:cxn>
                <a:cxn ang="0">
                  <a:pos x="13" y="9"/>
                </a:cxn>
                <a:cxn ang="0">
                  <a:pos x="13" y="12"/>
                </a:cxn>
                <a:cxn ang="0">
                  <a:pos x="8" y="12"/>
                </a:cxn>
                <a:cxn ang="0">
                  <a:pos x="5" y="29"/>
                </a:cxn>
                <a:cxn ang="0">
                  <a:pos x="0" y="29"/>
                </a:cxn>
              </a:cxnLst>
              <a:rect l="0" t="0" r="r" b="b"/>
              <a:pathLst>
                <a:path w="16" h="29">
                  <a:moveTo>
                    <a:pt x="0" y="29"/>
                  </a:moveTo>
                  <a:cubicBezTo>
                    <a:pt x="4" y="12"/>
                    <a:pt x="4" y="12"/>
                    <a:pt x="4" y="12"/>
                  </a:cubicBezTo>
                  <a:cubicBezTo>
                    <a:pt x="1" y="12"/>
                    <a:pt x="1" y="12"/>
                    <a:pt x="1" y="12"/>
                  </a:cubicBezTo>
                  <a:cubicBezTo>
                    <a:pt x="1" y="9"/>
                    <a:pt x="1" y="9"/>
                    <a:pt x="1" y="9"/>
                  </a:cubicBezTo>
                  <a:cubicBezTo>
                    <a:pt x="4" y="9"/>
                    <a:pt x="4" y="9"/>
                    <a:pt x="4" y="9"/>
                  </a:cubicBezTo>
                  <a:cubicBezTo>
                    <a:pt x="5" y="7"/>
                    <a:pt x="5" y="7"/>
                    <a:pt x="5" y="7"/>
                  </a:cubicBezTo>
                  <a:cubicBezTo>
                    <a:pt x="6" y="2"/>
                    <a:pt x="9" y="0"/>
                    <a:pt x="12" y="0"/>
                  </a:cubicBezTo>
                  <a:cubicBezTo>
                    <a:pt x="13" y="0"/>
                    <a:pt x="14" y="0"/>
                    <a:pt x="16" y="1"/>
                  </a:cubicBezTo>
                  <a:cubicBezTo>
                    <a:pt x="14" y="3"/>
                    <a:pt x="14" y="3"/>
                    <a:pt x="14" y="3"/>
                  </a:cubicBezTo>
                  <a:cubicBezTo>
                    <a:pt x="14" y="3"/>
                    <a:pt x="13" y="3"/>
                    <a:pt x="12" y="3"/>
                  </a:cubicBezTo>
                  <a:cubicBezTo>
                    <a:pt x="12" y="3"/>
                    <a:pt x="10" y="3"/>
                    <a:pt x="10" y="6"/>
                  </a:cubicBezTo>
                  <a:cubicBezTo>
                    <a:pt x="9" y="9"/>
                    <a:pt x="9" y="9"/>
                    <a:pt x="9" y="9"/>
                  </a:cubicBezTo>
                  <a:cubicBezTo>
                    <a:pt x="13" y="9"/>
                    <a:pt x="13" y="9"/>
                    <a:pt x="13" y="9"/>
                  </a:cubicBezTo>
                  <a:cubicBezTo>
                    <a:pt x="13" y="12"/>
                    <a:pt x="13" y="12"/>
                    <a:pt x="13" y="12"/>
                  </a:cubicBezTo>
                  <a:cubicBezTo>
                    <a:pt x="8" y="12"/>
                    <a:pt x="8" y="12"/>
                    <a:pt x="8" y="12"/>
                  </a:cubicBezTo>
                  <a:cubicBezTo>
                    <a:pt x="5" y="29"/>
                    <a:pt x="5" y="29"/>
                    <a:pt x="5" y="29"/>
                  </a:cubicBezTo>
                  <a:lnTo>
                    <a:pt x="0" y="2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5" name="Freeform 33"/>
            <p:cNvSpPr>
              <a:spLocks noEditPoints="1"/>
            </p:cNvSpPr>
            <p:nvPr/>
          </p:nvSpPr>
          <p:spPr bwMode="auto">
            <a:xfrm>
              <a:off x="4154488" y="3689350"/>
              <a:ext cx="53975" cy="63500"/>
            </a:xfrm>
            <a:custGeom>
              <a:avLst/>
              <a:gdLst/>
              <a:ahLst/>
              <a:cxnLst>
                <a:cxn ang="0">
                  <a:pos x="12" y="4"/>
                </a:cxn>
                <a:cxn ang="0">
                  <a:pos x="10" y="3"/>
                </a:cxn>
                <a:cxn ang="0">
                  <a:pos x="5" y="9"/>
                </a:cxn>
                <a:cxn ang="0">
                  <a:pos x="12" y="4"/>
                </a:cxn>
                <a:cxn ang="0">
                  <a:pos x="14" y="18"/>
                </a:cxn>
                <a:cxn ang="0">
                  <a:pos x="6" y="20"/>
                </a:cxn>
                <a:cxn ang="0">
                  <a:pos x="0" y="13"/>
                </a:cxn>
                <a:cxn ang="0">
                  <a:pos x="12" y="0"/>
                </a:cxn>
                <a:cxn ang="0">
                  <a:pos x="17" y="4"/>
                </a:cxn>
                <a:cxn ang="0">
                  <a:pos x="5" y="12"/>
                </a:cxn>
                <a:cxn ang="0">
                  <a:pos x="8" y="17"/>
                </a:cxn>
                <a:cxn ang="0">
                  <a:pos x="13" y="15"/>
                </a:cxn>
                <a:cxn ang="0">
                  <a:pos x="14" y="18"/>
                </a:cxn>
              </a:cxnLst>
              <a:rect l="0" t="0" r="r" b="b"/>
              <a:pathLst>
                <a:path w="17" h="20">
                  <a:moveTo>
                    <a:pt x="12" y="4"/>
                  </a:moveTo>
                  <a:cubicBezTo>
                    <a:pt x="12" y="3"/>
                    <a:pt x="12" y="3"/>
                    <a:pt x="10" y="3"/>
                  </a:cubicBezTo>
                  <a:cubicBezTo>
                    <a:pt x="8" y="3"/>
                    <a:pt x="6" y="5"/>
                    <a:pt x="5" y="9"/>
                  </a:cubicBezTo>
                  <a:cubicBezTo>
                    <a:pt x="9" y="9"/>
                    <a:pt x="12" y="7"/>
                    <a:pt x="12" y="4"/>
                  </a:cubicBezTo>
                  <a:moveTo>
                    <a:pt x="14"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4" y="13"/>
                    <a:pt x="4" y="17"/>
                    <a:pt x="8" y="17"/>
                  </a:cubicBezTo>
                  <a:cubicBezTo>
                    <a:pt x="9" y="17"/>
                    <a:pt x="11" y="16"/>
                    <a:pt x="13" y="15"/>
                  </a:cubicBezTo>
                  <a:lnTo>
                    <a:pt x="14"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6" name="Freeform 34"/>
            <p:cNvSpPr>
              <a:spLocks/>
            </p:cNvSpPr>
            <p:nvPr/>
          </p:nvSpPr>
          <p:spPr bwMode="auto">
            <a:xfrm>
              <a:off x="4211638" y="3689350"/>
              <a:ext cx="63500" cy="63500"/>
            </a:xfrm>
            <a:custGeom>
              <a:avLst/>
              <a:gdLst/>
              <a:ahLst/>
              <a:cxnLst>
                <a:cxn ang="0">
                  <a:pos x="8" y="4"/>
                </a:cxn>
                <a:cxn ang="0">
                  <a:pos x="8" y="4"/>
                </a:cxn>
                <a:cxn ang="0">
                  <a:pos x="16" y="0"/>
                </a:cxn>
                <a:cxn ang="0">
                  <a:pos x="20" y="4"/>
                </a:cxn>
                <a:cxn ang="0">
                  <a:pos x="19" y="8"/>
                </a:cxn>
                <a:cxn ang="0">
                  <a:pos x="17" y="20"/>
                </a:cxn>
                <a:cxn ang="0">
                  <a:pos x="12" y="20"/>
                </a:cxn>
                <a:cxn ang="0">
                  <a:pos x="15" y="9"/>
                </a:cxn>
                <a:cxn ang="0">
                  <a:pos x="15" y="6"/>
                </a:cxn>
                <a:cxn ang="0">
                  <a:pos x="13" y="3"/>
                </a:cxn>
                <a:cxn ang="0">
                  <a:pos x="6" y="13"/>
                </a:cxn>
                <a:cxn ang="0">
                  <a:pos x="5" y="20"/>
                </a:cxn>
                <a:cxn ang="0">
                  <a:pos x="0" y="20"/>
                </a:cxn>
                <a:cxn ang="0">
                  <a:pos x="4" y="0"/>
                </a:cxn>
                <a:cxn ang="0">
                  <a:pos x="8" y="0"/>
                </a:cxn>
                <a:cxn ang="0">
                  <a:pos x="8" y="4"/>
                </a:cxn>
              </a:cxnLst>
              <a:rect l="0" t="0" r="r" b="b"/>
              <a:pathLst>
                <a:path w="20" h="20">
                  <a:moveTo>
                    <a:pt x="8" y="4"/>
                  </a:moveTo>
                  <a:cubicBezTo>
                    <a:pt x="8" y="4"/>
                    <a:pt x="8" y="4"/>
                    <a:pt x="8" y="4"/>
                  </a:cubicBezTo>
                  <a:cubicBezTo>
                    <a:pt x="11" y="1"/>
                    <a:pt x="13" y="0"/>
                    <a:pt x="16" y="0"/>
                  </a:cubicBezTo>
                  <a:cubicBezTo>
                    <a:pt x="18" y="0"/>
                    <a:pt x="20" y="1"/>
                    <a:pt x="20" y="4"/>
                  </a:cubicBezTo>
                  <a:cubicBezTo>
                    <a:pt x="20" y="5"/>
                    <a:pt x="20" y="7"/>
                    <a:pt x="19" y="8"/>
                  </a:cubicBezTo>
                  <a:cubicBezTo>
                    <a:pt x="17" y="20"/>
                    <a:pt x="17" y="20"/>
                    <a:pt x="17" y="20"/>
                  </a:cubicBezTo>
                  <a:cubicBezTo>
                    <a:pt x="12" y="20"/>
                    <a:pt x="12" y="20"/>
                    <a:pt x="12" y="20"/>
                  </a:cubicBezTo>
                  <a:cubicBezTo>
                    <a:pt x="15" y="9"/>
                    <a:pt x="15" y="9"/>
                    <a:pt x="15" y="9"/>
                  </a:cubicBezTo>
                  <a:cubicBezTo>
                    <a:pt x="15" y="7"/>
                    <a:pt x="15" y="6"/>
                    <a:pt x="15" y="6"/>
                  </a:cubicBezTo>
                  <a:cubicBezTo>
                    <a:pt x="15" y="4"/>
                    <a:pt x="14" y="3"/>
                    <a:pt x="13" y="3"/>
                  </a:cubicBezTo>
                  <a:cubicBezTo>
                    <a:pt x="11" y="3"/>
                    <a:pt x="7" y="8"/>
                    <a:pt x="6" y="13"/>
                  </a:cubicBezTo>
                  <a:cubicBezTo>
                    <a:pt x="5" y="20"/>
                    <a:pt x="5" y="20"/>
                    <a:pt x="5" y="20"/>
                  </a:cubicBezTo>
                  <a:cubicBezTo>
                    <a:pt x="0" y="20"/>
                    <a:pt x="0" y="20"/>
                    <a:pt x="0" y="20"/>
                  </a:cubicBezTo>
                  <a:cubicBezTo>
                    <a:pt x="4" y="0"/>
                    <a:pt x="4" y="0"/>
                    <a:pt x="4" y="0"/>
                  </a:cubicBezTo>
                  <a:cubicBezTo>
                    <a:pt x="8" y="0"/>
                    <a:pt x="8" y="0"/>
                    <a:pt x="8" y="0"/>
                  </a:cubicBezTo>
                  <a:lnTo>
                    <a:pt x="8" y="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7" name="Freeform 35"/>
            <p:cNvSpPr>
              <a:spLocks noEditPoints="1"/>
            </p:cNvSpPr>
            <p:nvPr/>
          </p:nvSpPr>
          <p:spPr bwMode="auto">
            <a:xfrm>
              <a:off x="4284663"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2" y="3"/>
                    <a:pt x="11" y="3"/>
                  </a:cubicBezTo>
                  <a:cubicBezTo>
                    <a:pt x="9" y="3"/>
                    <a:pt x="7" y="5"/>
                    <a:pt x="6" y="9"/>
                  </a:cubicBezTo>
                  <a:cubicBezTo>
                    <a:pt x="9" y="9"/>
                    <a:pt x="13" y="7"/>
                    <a:pt x="13" y="4"/>
                  </a:cubicBezTo>
                  <a:moveTo>
                    <a:pt x="15" y="18"/>
                  </a:moveTo>
                  <a:cubicBezTo>
                    <a:pt x="12" y="20"/>
                    <a:pt x="8"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8" name="Freeform 36"/>
            <p:cNvSpPr>
              <a:spLocks/>
            </p:cNvSpPr>
            <p:nvPr/>
          </p:nvSpPr>
          <p:spPr bwMode="auto">
            <a:xfrm>
              <a:off x="4344988" y="3689350"/>
              <a:ext cx="47625"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1"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9" name="Freeform 37"/>
            <p:cNvSpPr>
              <a:spLocks noEditPoints="1"/>
            </p:cNvSpPr>
            <p:nvPr/>
          </p:nvSpPr>
          <p:spPr bwMode="auto">
            <a:xfrm>
              <a:off x="4386263" y="3689350"/>
              <a:ext cx="73025" cy="95250"/>
            </a:xfrm>
            <a:custGeom>
              <a:avLst/>
              <a:gdLst/>
              <a:ahLst/>
              <a:cxnLst>
                <a:cxn ang="0">
                  <a:pos x="13" y="3"/>
                </a:cxn>
                <a:cxn ang="0">
                  <a:pos x="7" y="13"/>
                </a:cxn>
                <a:cxn ang="0">
                  <a:pos x="10" y="17"/>
                </a:cxn>
                <a:cxn ang="0">
                  <a:pos x="17" y="4"/>
                </a:cxn>
                <a:cxn ang="0">
                  <a:pos x="13" y="3"/>
                </a:cxn>
                <a:cxn ang="0">
                  <a:pos x="19" y="18"/>
                </a:cxn>
                <a:cxn ang="0">
                  <a:pos x="7" y="30"/>
                </a:cxn>
                <a:cxn ang="0">
                  <a:pos x="0" y="28"/>
                </a:cxn>
                <a:cxn ang="0">
                  <a:pos x="1" y="25"/>
                </a:cxn>
                <a:cxn ang="0">
                  <a:pos x="7" y="26"/>
                </a:cxn>
                <a:cxn ang="0">
                  <a:pos x="14" y="20"/>
                </a:cxn>
                <a:cxn ang="0">
                  <a:pos x="15" y="17"/>
                </a:cxn>
                <a:cxn ang="0">
                  <a:pos x="15" y="17"/>
                </a:cxn>
                <a:cxn ang="0">
                  <a:pos x="14" y="18"/>
                </a:cxn>
                <a:cxn ang="0">
                  <a:pos x="8" y="20"/>
                </a:cxn>
                <a:cxn ang="0">
                  <a:pos x="2" y="13"/>
                </a:cxn>
                <a:cxn ang="0">
                  <a:pos x="13" y="0"/>
                </a:cxn>
                <a:cxn ang="0">
                  <a:pos x="17" y="1"/>
                </a:cxn>
                <a:cxn ang="0">
                  <a:pos x="18" y="0"/>
                </a:cxn>
                <a:cxn ang="0">
                  <a:pos x="23" y="0"/>
                </a:cxn>
                <a:cxn ang="0">
                  <a:pos x="19" y="18"/>
                </a:cxn>
              </a:cxnLst>
              <a:rect l="0" t="0" r="r" b="b"/>
              <a:pathLst>
                <a:path w="23" h="30">
                  <a:moveTo>
                    <a:pt x="13" y="3"/>
                  </a:moveTo>
                  <a:cubicBezTo>
                    <a:pt x="11" y="3"/>
                    <a:pt x="7" y="6"/>
                    <a:pt x="7" y="13"/>
                  </a:cubicBezTo>
                  <a:cubicBezTo>
                    <a:pt x="7" y="15"/>
                    <a:pt x="8" y="17"/>
                    <a:pt x="10" y="17"/>
                  </a:cubicBezTo>
                  <a:cubicBezTo>
                    <a:pt x="12" y="17"/>
                    <a:pt x="16" y="14"/>
                    <a:pt x="17" y="4"/>
                  </a:cubicBezTo>
                  <a:cubicBezTo>
                    <a:pt x="16" y="3"/>
                    <a:pt x="15" y="3"/>
                    <a:pt x="13" y="3"/>
                  </a:cubicBezTo>
                  <a:moveTo>
                    <a:pt x="19" y="18"/>
                  </a:moveTo>
                  <a:cubicBezTo>
                    <a:pt x="17" y="27"/>
                    <a:pt x="12" y="30"/>
                    <a:pt x="7" y="30"/>
                  </a:cubicBezTo>
                  <a:cubicBezTo>
                    <a:pt x="4" y="30"/>
                    <a:pt x="2" y="29"/>
                    <a:pt x="0" y="28"/>
                  </a:cubicBezTo>
                  <a:cubicBezTo>
                    <a:pt x="1" y="25"/>
                    <a:pt x="1" y="25"/>
                    <a:pt x="1" y="25"/>
                  </a:cubicBezTo>
                  <a:cubicBezTo>
                    <a:pt x="3" y="26"/>
                    <a:pt x="5" y="26"/>
                    <a:pt x="7" y="26"/>
                  </a:cubicBezTo>
                  <a:cubicBezTo>
                    <a:pt x="10" y="26"/>
                    <a:pt x="13" y="24"/>
                    <a:pt x="14" y="20"/>
                  </a:cubicBezTo>
                  <a:cubicBezTo>
                    <a:pt x="15" y="17"/>
                    <a:pt x="15" y="17"/>
                    <a:pt x="15" y="17"/>
                  </a:cubicBezTo>
                  <a:cubicBezTo>
                    <a:pt x="15" y="17"/>
                    <a:pt x="15" y="17"/>
                    <a:pt x="15" y="17"/>
                  </a:cubicBezTo>
                  <a:cubicBezTo>
                    <a:pt x="14" y="18"/>
                    <a:pt x="14" y="18"/>
                    <a:pt x="14" y="18"/>
                  </a:cubicBezTo>
                  <a:cubicBezTo>
                    <a:pt x="13" y="19"/>
                    <a:pt x="11" y="20"/>
                    <a:pt x="8" y="20"/>
                  </a:cubicBezTo>
                  <a:cubicBezTo>
                    <a:pt x="4" y="20"/>
                    <a:pt x="2" y="17"/>
                    <a:pt x="2" y="13"/>
                  </a:cubicBezTo>
                  <a:cubicBezTo>
                    <a:pt x="2" y="7"/>
                    <a:pt x="7" y="0"/>
                    <a:pt x="13" y="0"/>
                  </a:cubicBezTo>
                  <a:cubicBezTo>
                    <a:pt x="15" y="0"/>
                    <a:pt x="16" y="0"/>
                    <a:pt x="17" y="1"/>
                  </a:cubicBezTo>
                  <a:cubicBezTo>
                    <a:pt x="18" y="0"/>
                    <a:pt x="18" y="0"/>
                    <a:pt x="18" y="0"/>
                  </a:cubicBezTo>
                  <a:cubicBezTo>
                    <a:pt x="23" y="0"/>
                    <a:pt x="23" y="0"/>
                    <a:pt x="23" y="0"/>
                  </a:cubicBezTo>
                  <a:lnTo>
                    <a:pt x="19"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0" name="Freeform 38"/>
            <p:cNvSpPr>
              <a:spLocks/>
            </p:cNvSpPr>
            <p:nvPr/>
          </p:nvSpPr>
          <p:spPr bwMode="auto">
            <a:xfrm>
              <a:off x="4465638" y="3689350"/>
              <a:ext cx="60325" cy="95250"/>
            </a:xfrm>
            <a:custGeom>
              <a:avLst/>
              <a:gdLst/>
              <a:ahLst/>
              <a:cxnLst>
                <a:cxn ang="0">
                  <a:pos x="6" y="0"/>
                </a:cxn>
                <a:cxn ang="0">
                  <a:pos x="8" y="15"/>
                </a:cxn>
                <a:cxn ang="0">
                  <a:pos x="8" y="15"/>
                </a:cxn>
                <a:cxn ang="0">
                  <a:pos x="15" y="0"/>
                </a:cxn>
                <a:cxn ang="0">
                  <a:pos x="19" y="1"/>
                </a:cxn>
                <a:cxn ang="0">
                  <a:pos x="3" y="30"/>
                </a:cxn>
                <a:cxn ang="0">
                  <a:pos x="0" y="29"/>
                </a:cxn>
                <a:cxn ang="0">
                  <a:pos x="4" y="19"/>
                </a:cxn>
                <a:cxn ang="0">
                  <a:pos x="1" y="0"/>
                </a:cxn>
                <a:cxn ang="0">
                  <a:pos x="6" y="0"/>
                </a:cxn>
              </a:cxnLst>
              <a:rect l="0" t="0" r="r" b="b"/>
              <a:pathLst>
                <a:path w="19" h="30">
                  <a:moveTo>
                    <a:pt x="6" y="0"/>
                  </a:moveTo>
                  <a:cubicBezTo>
                    <a:pt x="6" y="4"/>
                    <a:pt x="7" y="11"/>
                    <a:pt x="8" y="15"/>
                  </a:cubicBezTo>
                  <a:cubicBezTo>
                    <a:pt x="8" y="15"/>
                    <a:pt x="8" y="15"/>
                    <a:pt x="8" y="15"/>
                  </a:cubicBezTo>
                  <a:cubicBezTo>
                    <a:pt x="9" y="11"/>
                    <a:pt x="13" y="4"/>
                    <a:pt x="15" y="0"/>
                  </a:cubicBezTo>
                  <a:cubicBezTo>
                    <a:pt x="19" y="1"/>
                    <a:pt x="19" y="1"/>
                    <a:pt x="19" y="1"/>
                  </a:cubicBezTo>
                  <a:cubicBezTo>
                    <a:pt x="13" y="11"/>
                    <a:pt x="8" y="20"/>
                    <a:pt x="3" y="30"/>
                  </a:cubicBezTo>
                  <a:cubicBezTo>
                    <a:pt x="0" y="29"/>
                    <a:pt x="0" y="29"/>
                    <a:pt x="0" y="29"/>
                  </a:cubicBezTo>
                  <a:cubicBezTo>
                    <a:pt x="4" y="19"/>
                    <a:pt x="4" y="19"/>
                    <a:pt x="4" y="19"/>
                  </a:cubicBezTo>
                  <a:cubicBezTo>
                    <a:pt x="1" y="0"/>
                    <a:pt x="1" y="0"/>
                    <a:pt x="1" y="0"/>
                  </a:cubicBezTo>
                  <a:lnTo>
                    <a:pt x="6" y="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3" name="Subtitle 2"/>
          <p:cNvSpPr>
            <a:spLocks noGrp="1"/>
          </p:cNvSpPr>
          <p:nvPr>
            <p:ph type="subTitle" idx="1" hasCustomPrompt="1"/>
          </p:nvPr>
        </p:nvSpPr>
        <p:spPr>
          <a:xfrm>
            <a:off x="3472962" y="1278140"/>
            <a:ext cx="4853178" cy="611623"/>
          </a:xfrm>
        </p:spPr>
        <p:txBody>
          <a:bodyPr tIns="36000" bIns="36000">
            <a:noAutofit/>
          </a:bodyPr>
          <a:lstStyle>
            <a:lvl1pPr marL="0" indent="0" algn="l">
              <a:buNone/>
              <a:defRPr sz="2400" b="0" cap="sm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subtitle</a:t>
            </a:r>
          </a:p>
        </p:txBody>
      </p:sp>
      <p:sp>
        <p:nvSpPr>
          <p:cNvPr id="42" name="Text Placeholder 41"/>
          <p:cNvSpPr>
            <a:spLocks noGrp="1"/>
          </p:cNvSpPr>
          <p:nvPr>
            <p:ph type="body" sz="quarter" idx="10"/>
          </p:nvPr>
        </p:nvSpPr>
        <p:spPr>
          <a:xfrm>
            <a:off x="3472962" y="2003428"/>
            <a:ext cx="4853178" cy="335915"/>
          </a:xfrm>
        </p:spPr>
        <p:txBody>
          <a:bodyPr tIns="36000" bIns="36000" anchor="ctr">
            <a:noAutofit/>
          </a:bodyPr>
          <a:lstStyle>
            <a:lvl1pPr marL="0" indent="0" algn="l">
              <a:buNone/>
              <a:defRPr sz="1600" b="0" cap="none" baseline="0"/>
            </a:lvl1pPr>
          </a:lstStyle>
          <a:p>
            <a:pPr lvl="0"/>
            <a:r>
              <a:rPr lang="en-US" noProof="0"/>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_Blank 2">
    <p:spTree>
      <p:nvGrpSpPr>
        <p:cNvPr id="1" name=""/>
        <p:cNvGrpSpPr/>
        <p:nvPr/>
      </p:nvGrpSpPr>
      <p:grpSpPr>
        <a:xfrm>
          <a:off x="0" y="0"/>
          <a:ext cx="0" cy="0"/>
          <a:chOff x="0" y="0"/>
          <a:chExt cx="0" cy="0"/>
        </a:xfrm>
      </p:grpSpPr>
      <p:sp>
        <p:nvSpPr>
          <p:cNvPr id="2" name="Rectangle 1"/>
          <p:cNvSpPr/>
          <p:nvPr/>
        </p:nvSpPr>
        <p:spPr bwMode="auto">
          <a:xfrm>
            <a:off x="0" y="3443288"/>
            <a:ext cx="9144000" cy="164306"/>
          </a:xfrm>
          <a:prstGeom prst="rect">
            <a:avLst/>
          </a:prstGeom>
          <a:solidFill>
            <a:srgbClr val="E84E0F"/>
          </a:solidFill>
          <a:ln w="4763"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44" y="2854729"/>
            <a:ext cx="3761314" cy="1269651"/>
          </a:xfrm>
          <a:prstGeom prst="rect">
            <a:avLst/>
          </a:prstGeom>
        </p:spPr>
      </p:pic>
    </p:spTree>
    <p:extLst>
      <p:ext uri="{BB962C8B-B14F-4D97-AF65-F5344CB8AC3E}">
        <p14:creationId xmlns:p14="http://schemas.microsoft.com/office/powerpoint/2010/main" val="17219062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7BE2DF5B-39D1-4394-8F2A-BB90D00E16C5}" type="datetimeFigureOut">
              <a:rPr lang="en-US" smtClean="0"/>
              <a:t>4/20/2021</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B2863AB-CE2F-4EEF-9273-1A708E80D148}" type="slidenum">
              <a:rPr lang="en-US" smtClean="0"/>
              <a:t>‹#›</a:t>
            </a:fld>
            <a:endParaRPr lang="en-US"/>
          </a:p>
        </p:txBody>
      </p:sp>
    </p:spTree>
    <p:extLst>
      <p:ext uri="{BB962C8B-B14F-4D97-AF65-F5344CB8AC3E}">
        <p14:creationId xmlns:p14="http://schemas.microsoft.com/office/powerpoint/2010/main" val="213542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Page de garde 1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2962" y="667077"/>
            <a:ext cx="4853178" cy="677109"/>
          </a:xfrm>
        </p:spPr>
        <p:txBody>
          <a:bodyPr tIns="36000" bIns="36000" anchor="b">
            <a:noAutofit/>
          </a:bodyPr>
          <a:lstStyle>
            <a:lvl1pPr algn="l">
              <a:defRPr sz="3200" b="1" cap="small" baseline="0">
                <a:solidFill>
                  <a:schemeClr val="accent4"/>
                </a:solidFill>
              </a:defRPr>
            </a:lvl1pPr>
          </a:lstStyle>
          <a:p>
            <a:r>
              <a:rPr lang="en-US" noProof="0" dirty="0"/>
              <a:t>Click to edit title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2620329"/>
            <a:ext cx="9143999" cy="4236719"/>
          </a:xfrm>
          <a:prstGeom prst="rect">
            <a:avLst/>
          </a:prstGeom>
          <a:noFill/>
        </p:spPr>
      </p:pic>
      <p:sp>
        <p:nvSpPr>
          <p:cNvPr id="5"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grpSp>
        <p:nvGrpSpPr>
          <p:cNvPr id="7" name="Group 47"/>
          <p:cNvGrpSpPr/>
          <p:nvPr/>
        </p:nvGrpSpPr>
        <p:grpSpPr>
          <a:xfrm>
            <a:off x="861823" y="1101209"/>
            <a:ext cx="1715397" cy="524909"/>
            <a:chOff x="2824163" y="3194050"/>
            <a:chExt cx="2090738" cy="590550"/>
          </a:xfrm>
        </p:grpSpPr>
        <p:sp>
          <p:nvSpPr>
            <p:cNvPr id="8" name="Freeform 6"/>
            <p:cNvSpPr>
              <a:spLocks noEditPoints="1"/>
            </p:cNvSpPr>
            <p:nvPr/>
          </p:nvSpPr>
          <p:spPr bwMode="auto">
            <a:xfrm>
              <a:off x="3254376"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7"/>
            <p:cNvSpPr>
              <a:spLocks noEditPoints="1"/>
            </p:cNvSpPr>
            <p:nvPr/>
          </p:nvSpPr>
          <p:spPr bwMode="auto">
            <a:xfrm>
              <a:off x="4249738"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8"/>
            <p:cNvSpPr>
              <a:spLocks/>
            </p:cNvSpPr>
            <p:nvPr/>
          </p:nvSpPr>
          <p:spPr bwMode="auto">
            <a:xfrm>
              <a:off x="3597276" y="3336925"/>
              <a:ext cx="306388" cy="233363"/>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1" name="Freeform 9"/>
            <p:cNvSpPr>
              <a:spLocks/>
            </p:cNvSpPr>
            <p:nvPr/>
          </p:nvSpPr>
          <p:spPr bwMode="auto">
            <a:xfrm>
              <a:off x="3932238" y="3336925"/>
              <a:ext cx="292100" cy="233363"/>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Freeform 10"/>
            <p:cNvSpPr>
              <a:spLocks/>
            </p:cNvSpPr>
            <p:nvPr/>
          </p:nvSpPr>
          <p:spPr bwMode="auto">
            <a:xfrm>
              <a:off x="2824163" y="3333750"/>
              <a:ext cx="401638" cy="236538"/>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3" name="Freeform 11"/>
            <p:cNvSpPr>
              <a:spLocks/>
            </p:cNvSpPr>
            <p:nvPr/>
          </p:nvSpPr>
          <p:spPr bwMode="auto">
            <a:xfrm>
              <a:off x="4592638" y="3194050"/>
              <a:ext cx="322263" cy="558800"/>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4" name="Freeform 12"/>
            <p:cNvSpPr>
              <a:spLocks/>
            </p:cNvSpPr>
            <p:nvPr/>
          </p:nvSpPr>
          <p:spPr bwMode="auto">
            <a:xfrm>
              <a:off x="2824163" y="3662363"/>
              <a:ext cx="57150" cy="90488"/>
            </a:xfrm>
            <a:custGeom>
              <a:avLst/>
              <a:gdLst/>
              <a:ahLst/>
              <a:cxnLst>
                <a:cxn ang="0">
                  <a:pos x="36" y="9"/>
                </a:cxn>
                <a:cxn ang="0">
                  <a:pos x="18" y="9"/>
                </a:cxn>
                <a:cxn ang="0">
                  <a:pos x="16" y="25"/>
                </a:cxn>
                <a:cxn ang="0">
                  <a:pos x="32" y="25"/>
                </a:cxn>
                <a:cxn ang="0">
                  <a:pos x="30" y="31"/>
                </a:cxn>
                <a:cxn ang="0">
                  <a:pos x="14" y="31"/>
                </a:cxn>
                <a:cxn ang="0">
                  <a:pos x="10" y="49"/>
                </a:cxn>
                <a:cxn ang="0">
                  <a:pos x="30" y="49"/>
                </a:cxn>
                <a:cxn ang="0">
                  <a:pos x="30" y="57"/>
                </a:cxn>
                <a:cxn ang="0">
                  <a:pos x="0" y="57"/>
                </a:cxn>
                <a:cxn ang="0">
                  <a:pos x="10" y="0"/>
                </a:cxn>
                <a:cxn ang="0">
                  <a:pos x="36" y="0"/>
                </a:cxn>
                <a:cxn ang="0">
                  <a:pos x="36" y="9"/>
                </a:cxn>
              </a:cxnLst>
              <a:rect l="0" t="0" r="r" b="b"/>
              <a:pathLst>
                <a:path w="36" h="57">
                  <a:moveTo>
                    <a:pt x="36" y="9"/>
                  </a:moveTo>
                  <a:lnTo>
                    <a:pt x="18" y="9"/>
                  </a:lnTo>
                  <a:lnTo>
                    <a:pt x="16" y="25"/>
                  </a:lnTo>
                  <a:lnTo>
                    <a:pt x="32" y="25"/>
                  </a:lnTo>
                  <a:lnTo>
                    <a:pt x="30" y="31"/>
                  </a:lnTo>
                  <a:lnTo>
                    <a:pt x="14" y="31"/>
                  </a:lnTo>
                  <a:lnTo>
                    <a:pt x="10" y="49"/>
                  </a:lnTo>
                  <a:lnTo>
                    <a:pt x="30" y="49"/>
                  </a:lnTo>
                  <a:lnTo>
                    <a:pt x="30" y="57"/>
                  </a:lnTo>
                  <a:lnTo>
                    <a:pt x="0" y="57"/>
                  </a:lnTo>
                  <a:lnTo>
                    <a:pt x="10" y="0"/>
                  </a:lnTo>
                  <a:lnTo>
                    <a:pt x="36" y="0"/>
                  </a:lnTo>
                  <a:lnTo>
                    <a:pt x="36"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5" name="Freeform 13"/>
            <p:cNvSpPr>
              <a:spLocks/>
            </p:cNvSpPr>
            <p:nvPr/>
          </p:nvSpPr>
          <p:spPr bwMode="auto">
            <a:xfrm>
              <a:off x="2881313" y="3689350"/>
              <a:ext cx="68263" cy="63500"/>
            </a:xfrm>
            <a:custGeom>
              <a:avLst/>
              <a:gdLst/>
              <a:ahLst/>
              <a:cxnLst>
                <a:cxn ang="0">
                  <a:pos x="13" y="20"/>
                </a:cxn>
                <a:cxn ang="0">
                  <a:pos x="10" y="12"/>
                </a:cxn>
                <a:cxn ang="0">
                  <a:pos x="4" y="20"/>
                </a:cxn>
                <a:cxn ang="0">
                  <a:pos x="0" y="18"/>
                </a:cxn>
                <a:cxn ang="0">
                  <a:pos x="9" y="9"/>
                </a:cxn>
                <a:cxn ang="0">
                  <a:pos x="5" y="1"/>
                </a:cxn>
                <a:cxn ang="0">
                  <a:pos x="9" y="0"/>
                </a:cxn>
                <a:cxn ang="0">
                  <a:pos x="12" y="6"/>
                </a:cxn>
                <a:cxn ang="0">
                  <a:pos x="17" y="0"/>
                </a:cxn>
                <a:cxn ang="0">
                  <a:pos x="21" y="1"/>
                </a:cxn>
                <a:cxn ang="0">
                  <a:pos x="13" y="9"/>
                </a:cxn>
                <a:cxn ang="0">
                  <a:pos x="18" y="19"/>
                </a:cxn>
                <a:cxn ang="0">
                  <a:pos x="13" y="20"/>
                </a:cxn>
              </a:cxnLst>
              <a:rect l="0" t="0" r="r" b="b"/>
              <a:pathLst>
                <a:path w="21" h="20">
                  <a:moveTo>
                    <a:pt x="13" y="20"/>
                  </a:moveTo>
                  <a:cubicBezTo>
                    <a:pt x="12" y="18"/>
                    <a:pt x="11" y="15"/>
                    <a:pt x="10" y="12"/>
                  </a:cubicBezTo>
                  <a:cubicBezTo>
                    <a:pt x="8" y="15"/>
                    <a:pt x="6" y="18"/>
                    <a:pt x="4" y="20"/>
                  </a:cubicBezTo>
                  <a:cubicBezTo>
                    <a:pt x="0" y="18"/>
                    <a:pt x="0" y="18"/>
                    <a:pt x="0" y="18"/>
                  </a:cubicBezTo>
                  <a:cubicBezTo>
                    <a:pt x="3" y="15"/>
                    <a:pt x="6" y="12"/>
                    <a:pt x="9" y="9"/>
                  </a:cubicBezTo>
                  <a:cubicBezTo>
                    <a:pt x="7" y="7"/>
                    <a:pt x="6" y="4"/>
                    <a:pt x="5" y="1"/>
                  </a:cubicBezTo>
                  <a:cubicBezTo>
                    <a:pt x="9" y="0"/>
                    <a:pt x="9" y="0"/>
                    <a:pt x="9" y="0"/>
                  </a:cubicBezTo>
                  <a:cubicBezTo>
                    <a:pt x="10" y="2"/>
                    <a:pt x="11" y="4"/>
                    <a:pt x="12" y="6"/>
                  </a:cubicBezTo>
                  <a:cubicBezTo>
                    <a:pt x="14" y="4"/>
                    <a:pt x="15" y="2"/>
                    <a:pt x="17" y="0"/>
                  </a:cubicBezTo>
                  <a:cubicBezTo>
                    <a:pt x="21" y="1"/>
                    <a:pt x="21" y="1"/>
                    <a:pt x="21" y="1"/>
                  </a:cubicBezTo>
                  <a:cubicBezTo>
                    <a:pt x="18" y="4"/>
                    <a:pt x="16" y="6"/>
                    <a:pt x="13" y="9"/>
                  </a:cubicBezTo>
                  <a:cubicBezTo>
                    <a:pt x="15" y="12"/>
                    <a:pt x="17" y="16"/>
                    <a:pt x="18" y="19"/>
                  </a:cubicBezTo>
                  <a:lnTo>
                    <a:pt x="13" y="2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6" name="Freeform 14"/>
            <p:cNvSpPr>
              <a:spLocks noEditPoints="1"/>
            </p:cNvSpPr>
            <p:nvPr/>
          </p:nvSpPr>
          <p:spPr bwMode="auto">
            <a:xfrm>
              <a:off x="2946401" y="3689350"/>
              <a:ext cx="73025" cy="95250"/>
            </a:xfrm>
            <a:custGeom>
              <a:avLst/>
              <a:gdLst/>
              <a:ahLst/>
              <a:cxnLst>
                <a:cxn ang="0">
                  <a:pos x="11" y="17"/>
                </a:cxn>
                <a:cxn ang="0">
                  <a:pos x="18" y="7"/>
                </a:cxn>
                <a:cxn ang="0">
                  <a:pos x="15" y="3"/>
                </a:cxn>
                <a:cxn ang="0">
                  <a:pos x="8" y="16"/>
                </a:cxn>
                <a:cxn ang="0">
                  <a:pos x="11" y="17"/>
                </a:cxn>
                <a:cxn ang="0">
                  <a:pos x="10" y="3"/>
                </a:cxn>
                <a:cxn ang="0">
                  <a:pos x="10" y="3"/>
                </a:cxn>
                <a:cxn ang="0">
                  <a:pos x="17" y="0"/>
                </a:cxn>
                <a:cxn ang="0">
                  <a:pos x="23" y="7"/>
                </a:cxn>
                <a:cxn ang="0">
                  <a:pos x="12" y="20"/>
                </a:cxn>
                <a:cxn ang="0">
                  <a:pos x="7" y="19"/>
                </a:cxn>
                <a:cxn ang="0">
                  <a:pos x="5" y="30"/>
                </a:cxn>
                <a:cxn ang="0">
                  <a:pos x="0" y="30"/>
                </a:cxn>
                <a:cxn ang="0">
                  <a:pos x="6" y="0"/>
                </a:cxn>
                <a:cxn ang="0">
                  <a:pos x="11" y="0"/>
                </a:cxn>
                <a:cxn ang="0">
                  <a:pos x="10" y="3"/>
                </a:cxn>
              </a:cxnLst>
              <a:rect l="0" t="0" r="r" b="b"/>
              <a:pathLst>
                <a:path w="23" h="30">
                  <a:moveTo>
                    <a:pt x="11" y="17"/>
                  </a:moveTo>
                  <a:cubicBezTo>
                    <a:pt x="15" y="17"/>
                    <a:pt x="18" y="11"/>
                    <a:pt x="18" y="7"/>
                  </a:cubicBezTo>
                  <a:cubicBezTo>
                    <a:pt x="18" y="4"/>
                    <a:pt x="17" y="3"/>
                    <a:pt x="15" y="3"/>
                  </a:cubicBezTo>
                  <a:cubicBezTo>
                    <a:pt x="12" y="3"/>
                    <a:pt x="9" y="7"/>
                    <a:pt x="8" y="16"/>
                  </a:cubicBezTo>
                  <a:cubicBezTo>
                    <a:pt x="9" y="17"/>
                    <a:pt x="10" y="17"/>
                    <a:pt x="11" y="17"/>
                  </a:cubicBezTo>
                  <a:moveTo>
                    <a:pt x="10" y="3"/>
                  </a:moveTo>
                  <a:cubicBezTo>
                    <a:pt x="10" y="3"/>
                    <a:pt x="10" y="3"/>
                    <a:pt x="10" y="3"/>
                  </a:cubicBezTo>
                  <a:cubicBezTo>
                    <a:pt x="12" y="1"/>
                    <a:pt x="14" y="0"/>
                    <a:pt x="17" y="0"/>
                  </a:cubicBezTo>
                  <a:cubicBezTo>
                    <a:pt x="19" y="0"/>
                    <a:pt x="23" y="1"/>
                    <a:pt x="23" y="7"/>
                  </a:cubicBezTo>
                  <a:cubicBezTo>
                    <a:pt x="23" y="12"/>
                    <a:pt x="19" y="20"/>
                    <a:pt x="12" y="20"/>
                  </a:cubicBezTo>
                  <a:cubicBezTo>
                    <a:pt x="10" y="20"/>
                    <a:pt x="8" y="20"/>
                    <a:pt x="7" y="19"/>
                  </a:cubicBezTo>
                  <a:cubicBezTo>
                    <a:pt x="5" y="30"/>
                    <a:pt x="5" y="30"/>
                    <a:pt x="5" y="30"/>
                  </a:cubicBezTo>
                  <a:cubicBezTo>
                    <a:pt x="0" y="30"/>
                    <a:pt x="0" y="30"/>
                    <a:pt x="0" y="30"/>
                  </a:cubicBezTo>
                  <a:cubicBezTo>
                    <a:pt x="6" y="0"/>
                    <a:pt x="6" y="0"/>
                    <a:pt x="6" y="0"/>
                  </a:cubicBezTo>
                  <a:cubicBezTo>
                    <a:pt x="11" y="0"/>
                    <a:pt x="11" y="0"/>
                    <a:pt x="11" y="0"/>
                  </a:cubicBezTo>
                  <a:lnTo>
                    <a:pt x="10"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7" name="Freeform 15"/>
            <p:cNvSpPr>
              <a:spLocks noEditPoints="1"/>
            </p:cNvSpPr>
            <p:nvPr/>
          </p:nvSpPr>
          <p:spPr bwMode="auto">
            <a:xfrm>
              <a:off x="3025776"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3" y="3"/>
                    <a:pt x="11" y="3"/>
                  </a:cubicBezTo>
                  <a:cubicBezTo>
                    <a:pt x="9" y="3"/>
                    <a:pt x="7" y="5"/>
                    <a:pt x="6" y="9"/>
                  </a:cubicBezTo>
                  <a:cubicBezTo>
                    <a:pt x="9" y="9"/>
                    <a:pt x="13" y="7"/>
                    <a:pt x="13" y="4"/>
                  </a:cubicBezTo>
                  <a:moveTo>
                    <a:pt x="15" y="18"/>
                  </a:moveTo>
                  <a:cubicBezTo>
                    <a:pt x="12" y="20"/>
                    <a:pt x="9"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8" name="Freeform 16"/>
            <p:cNvSpPr>
              <a:spLocks/>
            </p:cNvSpPr>
            <p:nvPr/>
          </p:nvSpPr>
          <p:spPr bwMode="auto">
            <a:xfrm>
              <a:off x="3086101" y="3689350"/>
              <a:ext cx="47625" cy="63500"/>
            </a:xfrm>
            <a:custGeom>
              <a:avLst/>
              <a:gdLst/>
              <a:ahLst/>
              <a:cxnLst>
                <a:cxn ang="0">
                  <a:pos x="8" y="3"/>
                </a:cxn>
                <a:cxn ang="0">
                  <a:pos x="8" y="4"/>
                </a:cxn>
                <a:cxn ang="0">
                  <a:pos x="9" y="2"/>
                </a:cxn>
                <a:cxn ang="0">
                  <a:pos x="12" y="0"/>
                </a:cxn>
                <a:cxn ang="0">
                  <a:pos x="15" y="1"/>
                </a:cxn>
                <a:cxn ang="0">
                  <a:pos x="13" y="5"/>
                </a:cxn>
                <a:cxn ang="0">
                  <a:pos x="11" y="4"/>
                </a:cxn>
                <a:cxn ang="0">
                  <a:pos x="6" y="10"/>
                </a:cxn>
                <a:cxn ang="0">
                  <a:pos x="4" y="20"/>
                </a:cxn>
                <a:cxn ang="0">
                  <a:pos x="0" y="20"/>
                </a:cxn>
                <a:cxn ang="0">
                  <a:pos x="3"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2" y="0"/>
                  </a:cubicBezTo>
                  <a:cubicBezTo>
                    <a:pt x="13" y="0"/>
                    <a:pt x="14" y="0"/>
                    <a:pt x="15" y="1"/>
                  </a:cubicBezTo>
                  <a:cubicBezTo>
                    <a:pt x="13" y="5"/>
                    <a:pt x="13" y="5"/>
                    <a:pt x="13"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9" name="Freeform 17"/>
            <p:cNvSpPr>
              <a:spLocks/>
            </p:cNvSpPr>
            <p:nvPr/>
          </p:nvSpPr>
          <p:spPr bwMode="auto">
            <a:xfrm>
              <a:off x="3133726" y="3670300"/>
              <a:ext cx="44450" cy="82550"/>
            </a:xfrm>
            <a:custGeom>
              <a:avLst/>
              <a:gdLst/>
              <a:ahLst/>
              <a:cxnLst>
                <a:cxn ang="0">
                  <a:pos x="11" y="25"/>
                </a:cxn>
                <a:cxn ang="0">
                  <a:pos x="6" y="26"/>
                </a:cxn>
                <a:cxn ang="0">
                  <a:pos x="2" y="19"/>
                </a:cxn>
                <a:cxn ang="0">
                  <a:pos x="4" y="9"/>
                </a:cxn>
                <a:cxn ang="0">
                  <a:pos x="1" y="9"/>
                </a:cxn>
                <a:cxn ang="0">
                  <a:pos x="2" y="6"/>
                </a:cxn>
                <a:cxn ang="0">
                  <a:pos x="4" y="6"/>
                </a:cxn>
                <a:cxn ang="0">
                  <a:pos x="5" y="1"/>
                </a:cxn>
                <a:cxn ang="0">
                  <a:pos x="10" y="0"/>
                </a:cxn>
                <a:cxn ang="0">
                  <a:pos x="9" y="6"/>
                </a:cxn>
                <a:cxn ang="0">
                  <a:pos x="14" y="6"/>
                </a:cxn>
                <a:cxn ang="0">
                  <a:pos x="13" y="9"/>
                </a:cxn>
                <a:cxn ang="0">
                  <a:pos x="8" y="9"/>
                </a:cxn>
                <a:cxn ang="0">
                  <a:pos x="6" y="19"/>
                </a:cxn>
                <a:cxn ang="0">
                  <a:pos x="8" y="23"/>
                </a:cxn>
                <a:cxn ang="0">
                  <a:pos x="10" y="22"/>
                </a:cxn>
                <a:cxn ang="0">
                  <a:pos x="11" y="25"/>
                </a:cxn>
              </a:cxnLst>
              <a:rect l="0" t="0" r="r" b="b"/>
              <a:pathLst>
                <a:path w="14" h="26">
                  <a:moveTo>
                    <a:pt x="11" y="25"/>
                  </a:moveTo>
                  <a:cubicBezTo>
                    <a:pt x="9" y="26"/>
                    <a:pt x="7" y="26"/>
                    <a:pt x="6" y="26"/>
                  </a:cubicBezTo>
                  <a:cubicBezTo>
                    <a:pt x="2" y="26"/>
                    <a:pt x="0" y="25"/>
                    <a:pt x="2" y="19"/>
                  </a:cubicBezTo>
                  <a:cubicBezTo>
                    <a:pt x="4" y="9"/>
                    <a:pt x="4" y="9"/>
                    <a:pt x="4" y="9"/>
                  </a:cubicBezTo>
                  <a:cubicBezTo>
                    <a:pt x="1" y="9"/>
                    <a:pt x="1" y="9"/>
                    <a:pt x="1" y="9"/>
                  </a:cubicBezTo>
                  <a:cubicBezTo>
                    <a:pt x="2" y="6"/>
                    <a:pt x="2" y="6"/>
                    <a:pt x="2" y="6"/>
                  </a:cubicBezTo>
                  <a:cubicBezTo>
                    <a:pt x="4" y="6"/>
                    <a:pt x="4" y="6"/>
                    <a:pt x="4" y="6"/>
                  </a:cubicBezTo>
                  <a:cubicBezTo>
                    <a:pt x="5" y="1"/>
                    <a:pt x="5" y="1"/>
                    <a:pt x="5" y="1"/>
                  </a:cubicBezTo>
                  <a:cubicBezTo>
                    <a:pt x="10" y="0"/>
                    <a:pt x="10" y="0"/>
                    <a:pt x="10" y="0"/>
                  </a:cubicBezTo>
                  <a:cubicBezTo>
                    <a:pt x="9" y="6"/>
                    <a:pt x="9" y="6"/>
                    <a:pt x="9" y="6"/>
                  </a:cubicBezTo>
                  <a:cubicBezTo>
                    <a:pt x="14" y="6"/>
                    <a:pt x="14" y="6"/>
                    <a:pt x="14" y="6"/>
                  </a:cubicBezTo>
                  <a:cubicBezTo>
                    <a:pt x="13" y="9"/>
                    <a:pt x="13" y="9"/>
                    <a:pt x="13" y="9"/>
                  </a:cubicBezTo>
                  <a:cubicBezTo>
                    <a:pt x="8" y="9"/>
                    <a:pt x="8" y="9"/>
                    <a:pt x="8" y="9"/>
                  </a:cubicBezTo>
                  <a:cubicBezTo>
                    <a:pt x="6" y="19"/>
                    <a:pt x="6" y="19"/>
                    <a:pt x="6" y="19"/>
                  </a:cubicBezTo>
                  <a:cubicBezTo>
                    <a:pt x="6" y="23"/>
                    <a:pt x="7" y="23"/>
                    <a:pt x="8" y="23"/>
                  </a:cubicBezTo>
                  <a:cubicBezTo>
                    <a:pt x="9" y="23"/>
                    <a:pt x="10" y="23"/>
                    <a:pt x="10" y="22"/>
                  </a:cubicBezTo>
                  <a:lnTo>
                    <a:pt x="11" y="25"/>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0" name="Freeform 18"/>
            <p:cNvSpPr>
              <a:spLocks noEditPoints="1"/>
            </p:cNvSpPr>
            <p:nvPr/>
          </p:nvSpPr>
          <p:spPr bwMode="auto">
            <a:xfrm>
              <a:off x="3178176" y="3659188"/>
              <a:ext cx="31750" cy="93663"/>
            </a:xfrm>
            <a:custGeom>
              <a:avLst/>
              <a:gdLst/>
              <a:ahLst/>
              <a:cxnLst>
                <a:cxn ang="0">
                  <a:pos x="4" y="3"/>
                </a:cxn>
                <a:cxn ang="0">
                  <a:pos x="8" y="0"/>
                </a:cxn>
                <a:cxn ang="0">
                  <a:pos x="10" y="3"/>
                </a:cxn>
                <a:cxn ang="0">
                  <a:pos x="7" y="6"/>
                </a:cxn>
                <a:cxn ang="0">
                  <a:pos x="4" y="3"/>
                </a:cxn>
                <a:cxn ang="0">
                  <a:pos x="8" y="9"/>
                </a:cxn>
                <a:cxn ang="0">
                  <a:pos x="5" y="29"/>
                </a:cxn>
                <a:cxn ang="0">
                  <a:pos x="0" y="29"/>
                </a:cxn>
                <a:cxn ang="0">
                  <a:pos x="4" y="9"/>
                </a:cxn>
                <a:cxn ang="0">
                  <a:pos x="8" y="9"/>
                </a:cxn>
              </a:cxnLst>
              <a:rect l="0" t="0" r="r" b="b"/>
              <a:pathLst>
                <a:path w="10" h="29">
                  <a:moveTo>
                    <a:pt x="4" y="3"/>
                  </a:moveTo>
                  <a:cubicBezTo>
                    <a:pt x="5" y="2"/>
                    <a:pt x="6" y="0"/>
                    <a:pt x="8" y="0"/>
                  </a:cubicBezTo>
                  <a:cubicBezTo>
                    <a:pt x="9" y="0"/>
                    <a:pt x="10" y="2"/>
                    <a:pt x="10" y="3"/>
                  </a:cubicBezTo>
                  <a:cubicBezTo>
                    <a:pt x="10" y="5"/>
                    <a:pt x="8" y="6"/>
                    <a:pt x="7" y="6"/>
                  </a:cubicBezTo>
                  <a:cubicBezTo>
                    <a:pt x="5" y="6"/>
                    <a:pt x="4" y="5"/>
                    <a:pt x="4" y="3"/>
                  </a:cubicBezTo>
                  <a:moveTo>
                    <a:pt x="8" y="9"/>
                  </a:moveTo>
                  <a:cubicBezTo>
                    <a:pt x="5" y="29"/>
                    <a:pt x="5" y="29"/>
                    <a:pt x="5" y="29"/>
                  </a:cubicBezTo>
                  <a:cubicBezTo>
                    <a:pt x="0" y="29"/>
                    <a:pt x="0" y="29"/>
                    <a:pt x="0" y="29"/>
                  </a:cubicBezTo>
                  <a:cubicBezTo>
                    <a:pt x="4" y="9"/>
                    <a:pt x="4" y="9"/>
                    <a:pt x="4" y="9"/>
                  </a:cubicBezTo>
                  <a:lnTo>
                    <a:pt x="8"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1" name="Freeform 19"/>
            <p:cNvSpPr>
              <a:spLocks/>
            </p:cNvSpPr>
            <p:nvPr/>
          </p:nvSpPr>
          <p:spPr bwMode="auto">
            <a:xfrm>
              <a:off x="32067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6" y="17"/>
                </a:cxn>
                <a:cxn ang="0">
                  <a:pos x="9" y="14"/>
                </a:cxn>
                <a:cxn ang="0">
                  <a:pos x="6" y="10"/>
                </a:cxn>
                <a:cxn ang="0">
                  <a:pos x="4"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2" y="19"/>
                    <a:pt x="0" y="18"/>
                  </a:cubicBezTo>
                  <a:cubicBezTo>
                    <a:pt x="2" y="16"/>
                    <a:pt x="2" y="16"/>
                    <a:pt x="2" y="16"/>
                  </a:cubicBezTo>
                  <a:cubicBezTo>
                    <a:pt x="3" y="16"/>
                    <a:pt x="4" y="17"/>
                    <a:pt x="6" y="17"/>
                  </a:cubicBezTo>
                  <a:cubicBezTo>
                    <a:pt x="7" y="17"/>
                    <a:pt x="9" y="16"/>
                    <a:pt x="9" y="14"/>
                  </a:cubicBezTo>
                  <a:cubicBezTo>
                    <a:pt x="9" y="13"/>
                    <a:pt x="8" y="12"/>
                    <a:pt x="6" y="10"/>
                  </a:cubicBezTo>
                  <a:cubicBezTo>
                    <a:pt x="4" y="8"/>
                    <a:pt x="4" y="7"/>
                    <a:pt x="4" y="5"/>
                  </a:cubicBezTo>
                  <a:cubicBezTo>
                    <a:pt x="4"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2" name="Freeform 20"/>
            <p:cNvSpPr>
              <a:spLocks noEditPoints="1"/>
            </p:cNvSpPr>
            <p:nvPr/>
          </p:nvSpPr>
          <p:spPr bwMode="auto">
            <a:xfrm>
              <a:off x="3260726" y="3689350"/>
              <a:ext cx="57150" cy="63500"/>
            </a:xfrm>
            <a:custGeom>
              <a:avLst/>
              <a:gdLst/>
              <a:ahLst/>
              <a:cxnLst>
                <a:cxn ang="0">
                  <a:pos x="13" y="4"/>
                </a:cxn>
                <a:cxn ang="0">
                  <a:pos x="11" y="3"/>
                </a:cxn>
                <a:cxn ang="0">
                  <a:pos x="6" y="9"/>
                </a:cxn>
                <a:cxn ang="0">
                  <a:pos x="13" y="4"/>
                </a:cxn>
                <a:cxn ang="0">
                  <a:pos x="15" y="18"/>
                </a:cxn>
                <a:cxn ang="0">
                  <a:pos x="6" y="20"/>
                </a:cxn>
                <a:cxn ang="0">
                  <a:pos x="0" y="13"/>
                </a:cxn>
                <a:cxn ang="0">
                  <a:pos x="13" y="0"/>
                </a:cxn>
                <a:cxn ang="0">
                  <a:pos x="18" y="4"/>
                </a:cxn>
                <a:cxn ang="0">
                  <a:pos x="5" y="12"/>
                </a:cxn>
                <a:cxn ang="0">
                  <a:pos x="9" y="17"/>
                </a:cxn>
                <a:cxn ang="0">
                  <a:pos x="14" y="15"/>
                </a:cxn>
                <a:cxn ang="0">
                  <a:pos x="15" y="18"/>
                </a:cxn>
              </a:cxnLst>
              <a:rect l="0" t="0" r="r" b="b"/>
              <a:pathLst>
                <a:path w="18" h="20">
                  <a:moveTo>
                    <a:pt x="13" y="4"/>
                  </a:moveTo>
                  <a:cubicBezTo>
                    <a:pt x="13" y="3"/>
                    <a:pt x="13" y="3"/>
                    <a:pt x="11" y="3"/>
                  </a:cubicBezTo>
                  <a:cubicBezTo>
                    <a:pt x="9" y="3"/>
                    <a:pt x="7" y="5"/>
                    <a:pt x="6" y="9"/>
                  </a:cubicBezTo>
                  <a:cubicBezTo>
                    <a:pt x="10" y="9"/>
                    <a:pt x="13" y="7"/>
                    <a:pt x="13" y="4"/>
                  </a:cubicBezTo>
                  <a:moveTo>
                    <a:pt x="15" y="18"/>
                  </a:moveTo>
                  <a:cubicBezTo>
                    <a:pt x="12" y="20"/>
                    <a:pt x="9" y="20"/>
                    <a:pt x="6" y="20"/>
                  </a:cubicBezTo>
                  <a:cubicBezTo>
                    <a:pt x="3" y="20"/>
                    <a:pt x="0" y="17"/>
                    <a:pt x="0" y="13"/>
                  </a:cubicBezTo>
                  <a:cubicBezTo>
                    <a:pt x="0" y="7"/>
                    <a:pt x="5" y="0"/>
                    <a:pt x="13" y="0"/>
                  </a:cubicBezTo>
                  <a:cubicBezTo>
                    <a:pt x="15" y="0"/>
                    <a:pt x="18" y="1"/>
                    <a:pt x="18" y="4"/>
                  </a:cubicBezTo>
                  <a:cubicBezTo>
                    <a:pt x="18"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3" name="Freeform 21"/>
            <p:cNvSpPr>
              <a:spLocks/>
            </p:cNvSpPr>
            <p:nvPr/>
          </p:nvSpPr>
          <p:spPr bwMode="auto">
            <a:xfrm>
              <a:off x="3311526" y="3736975"/>
              <a:ext cx="28575" cy="38100"/>
            </a:xfrm>
            <a:custGeom>
              <a:avLst/>
              <a:gdLst/>
              <a:ahLst/>
              <a:cxnLst>
                <a:cxn ang="0">
                  <a:pos x="0" y="11"/>
                </a:cxn>
                <a:cxn ang="0">
                  <a:pos x="4" y="4"/>
                </a:cxn>
                <a:cxn ang="0">
                  <a:pos x="8" y="0"/>
                </a:cxn>
                <a:cxn ang="0">
                  <a:pos x="9" y="1"/>
                </a:cxn>
                <a:cxn ang="0">
                  <a:pos x="8" y="4"/>
                </a:cxn>
                <a:cxn ang="0">
                  <a:pos x="2" y="12"/>
                </a:cxn>
                <a:cxn ang="0">
                  <a:pos x="0" y="11"/>
                </a:cxn>
              </a:cxnLst>
              <a:rect l="0" t="0" r="r" b="b"/>
              <a:pathLst>
                <a:path w="9" h="12">
                  <a:moveTo>
                    <a:pt x="0" y="11"/>
                  </a:moveTo>
                  <a:cubicBezTo>
                    <a:pt x="4" y="4"/>
                    <a:pt x="4" y="4"/>
                    <a:pt x="4" y="4"/>
                  </a:cubicBezTo>
                  <a:cubicBezTo>
                    <a:pt x="6" y="1"/>
                    <a:pt x="6" y="0"/>
                    <a:pt x="8" y="0"/>
                  </a:cubicBezTo>
                  <a:cubicBezTo>
                    <a:pt x="9" y="0"/>
                    <a:pt x="9" y="0"/>
                    <a:pt x="9" y="1"/>
                  </a:cubicBezTo>
                  <a:cubicBezTo>
                    <a:pt x="9" y="2"/>
                    <a:pt x="9" y="3"/>
                    <a:pt x="8" y="4"/>
                  </a:cubicBezTo>
                  <a:cubicBezTo>
                    <a:pt x="2" y="12"/>
                    <a:pt x="2" y="12"/>
                    <a:pt x="2" y="12"/>
                  </a:cubicBezTo>
                  <a:lnTo>
                    <a:pt x="0" y="11"/>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4" name="Freeform 22"/>
            <p:cNvSpPr>
              <a:spLocks noEditPoints="1"/>
            </p:cNvSpPr>
            <p:nvPr/>
          </p:nvSpPr>
          <p:spPr bwMode="auto">
            <a:xfrm>
              <a:off x="3394076"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5" name="Freeform 23"/>
            <p:cNvSpPr>
              <a:spLocks/>
            </p:cNvSpPr>
            <p:nvPr/>
          </p:nvSpPr>
          <p:spPr bwMode="auto">
            <a:xfrm>
              <a:off x="3467101" y="3689350"/>
              <a:ext cx="60325" cy="63500"/>
            </a:xfrm>
            <a:custGeom>
              <a:avLst/>
              <a:gdLst/>
              <a:ahLst/>
              <a:cxnLst>
                <a:cxn ang="0">
                  <a:pos x="11" y="16"/>
                </a:cxn>
                <a:cxn ang="0">
                  <a:pos x="11" y="16"/>
                </a:cxn>
                <a:cxn ang="0">
                  <a:pos x="4" y="20"/>
                </a:cxn>
                <a:cxn ang="0">
                  <a:pos x="0" y="16"/>
                </a:cxn>
                <a:cxn ang="0">
                  <a:pos x="0" y="11"/>
                </a:cxn>
                <a:cxn ang="0">
                  <a:pos x="3" y="0"/>
                </a:cxn>
                <a:cxn ang="0">
                  <a:pos x="7" y="0"/>
                </a:cxn>
                <a:cxn ang="0">
                  <a:pos x="5" y="11"/>
                </a:cxn>
                <a:cxn ang="0">
                  <a:pos x="5" y="14"/>
                </a:cxn>
                <a:cxn ang="0">
                  <a:pos x="6" y="17"/>
                </a:cxn>
                <a:cxn ang="0">
                  <a:pos x="13" y="7"/>
                </a:cxn>
                <a:cxn ang="0">
                  <a:pos x="14" y="0"/>
                </a:cxn>
                <a:cxn ang="0">
                  <a:pos x="19" y="0"/>
                </a:cxn>
                <a:cxn ang="0">
                  <a:pos x="15" y="20"/>
                </a:cxn>
                <a:cxn ang="0">
                  <a:pos x="11" y="20"/>
                </a:cxn>
                <a:cxn ang="0">
                  <a:pos x="11" y="16"/>
                </a:cxn>
              </a:cxnLst>
              <a:rect l="0" t="0" r="r" b="b"/>
              <a:pathLst>
                <a:path w="19" h="20">
                  <a:moveTo>
                    <a:pt x="11" y="16"/>
                  </a:moveTo>
                  <a:cubicBezTo>
                    <a:pt x="11" y="16"/>
                    <a:pt x="11" y="16"/>
                    <a:pt x="11" y="16"/>
                  </a:cubicBezTo>
                  <a:cubicBezTo>
                    <a:pt x="9" y="19"/>
                    <a:pt x="6" y="20"/>
                    <a:pt x="4" y="20"/>
                  </a:cubicBezTo>
                  <a:cubicBezTo>
                    <a:pt x="2" y="20"/>
                    <a:pt x="0" y="19"/>
                    <a:pt x="0" y="16"/>
                  </a:cubicBezTo>
                  <a:cubicBezTo>
                    <a:pt x="0" y="15"/>
                    <a:pt x="0" y="13"/>
                    <a:pt x="0" y="11"/>
                  </a:cubicBezTo>
                  <a:cubicBezTo>
                    <a:pt x="3" y="0"/>
                    <a:pt x="3" y="0"/>
                    <a:pt x="3" y="0"/>
                  </a:cubicBezTo>
                  <a:cubicBezTo>
                    <a:pt x="7" y="0"/>
                    <a:pt x="7" y="0"/>
                    <a:pt x="7" y="0"/>
                  </a:cubicBezTo>
                  <a:cubicBezTo>
                    <a:pt x="5" y="11"/>
                    <a:pt x="5" y="11"/>
                    <a:pt x="5" y="11"/>
                  </a:cubicBezTo>
                  <a:cubicBezTo>
                    <a:pt x="5" y="13"/>
                    <a:pt x="5" y="13"/>
                    <a:pt x="5" y="14"/>
                  </a:cubicBezTo>
                  <a:cubicBezTo>
                    <a:pt x="5" y="16"/>
                    <a:pt x="6" y="17"/>
                    <a:pt x="6" y="17"/>
                  </a:cubicBezTo>
                  <a:cubicBezTo>
                    <a:pt x="9" y="17"/>
                    <a:pt x="12" y="12"/>
                    <a:pt x="13" y="7"/>
                  </a:cubicBezTo>
                  <a:cubicBezTo>
                    <a:pt x="14" y="0"/>
                    <a:pt x="14" y="0"/>
                    <a:pt x="14" y="0"/>
                  </a:cubicBezTo>
                  <a:cubicBezTo>
                    <a:pt x="19" y="0"/>
                    <a:pt x="19" y="0"/>
                    <a:pt x="19" y="0"/>
                  </a:cubicBezTo>
                  <a:cubicBezTo>
                    <a:pt x="15" y="20"/>
                    <a:pt x="15" y="20"/>
                    <a:pt x="15" y="20"/>
                  </a:cubicBezTo>
                  <a:cubicBezTo>
                    <a:pt x="11" y="20"/>
                    <a:pt x="11" y="20"/>
                    <a:pt x="11" y="20"/>
                  </a:cubicBezTo>
                  <a:lnTo>
                    <a:pt x="11"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6" name="Freeform 24"/>
            <p:cNvSpPr>
              <a:spLocks/>
            </p:cNvSpPr>
            <p:nvPr/>
          </p:nvSpPr>
          <p:spPr bwMode="auto">
            <a:xfrm>
              <a:off x="3533776" y="3689350"/>
              <a:ext cx="47625" cy="63500"/>
            </a:xfrm>
            <a:custGeom>
              <a:avLst/>
              <a:gdLst/>
              <a:ahLst/>
              <a:cxnLst>
                <a:cxn ang="0">
                  <a:pos x="8" y="3"/>
                </a:cxn>
                <a:cxn ang="0">
                  <a:pos x="8" y="4"/>
                </a:cxn>
                <a:cxn ang="0">
                  <a:pos x="9" y="2"/>
                </a:cxn>
                <a:cxn ang="0">
                  <a:pos x="13" y="0"/>
                </a:cxn>
                <a:cxn ang="0">
                  <a:pos x="15" y="1"/>
                </a:cxn>
                <a:cxn ang="0">
                  <a:pos x="13" y="5"/>
                </a:cxn>
                <a:cxn ang="0">
                  <a:pos x="11" y="4"/>
                </a:cxn>
                <a:cxn ang="0">
                  <a:pos x="7" y="10"/>
                </a:cxn>
                <a:cxn ang="0">
                  <a:pos x="5" y="20"/>
                </a:cxn>
                <a:cxn ang="0">
                  <a:pos x="0" y="20"/>
                </a:cxn>
                <a:cxn ang="0">
                  <a:pos x="4"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3" y="0"/>
                  </a:cubicBezTo>
                  <a:cubicBezTo>
                    <a:pt x="14" y="0"/>
                    <a:pt x="15" y="0"/>
                    <a:pt x="15" y="1"/>
                  </a:cubicBezTo>
                  <a:cubicBezTo>
                    <a:pt x="13" y="5"/>
                    <a:pt x="13" y="5"/>
                    <a:pt x="13" y="5"/>
                  </a:cubicBezTo>
                  <a:cubicBezTo>
                    <a:pt x="12" y="5"/>
                    <a:pt x="12" y="4"/>
                    <a:pt x="11" y="4"/>
                  </a:cubicBezTo>
                  <a:cubicBezTo>
                    <a:pt x="9" y="4"/>
                    <a:pt x="7" y="6"/>
                    <a:pt x="7" y="10"/>
                  </a:cubicBezTo>
                  <a:cubicBezTo>
                    <a:pt x="5" y="20"/>
                    <a:pt x="5" y="20"/>
                    <a:pt x="5" y="20"/>
                  </a:cubicBezTo>
                  <a:cubicBezTo>
                    <a:pt x="0" y="20"/>
                    <a:pt x="0" y="20"/>
                    <a:pt x="0" y="20"/>
                  </a:cubicBezTo>
                  <a:cubicBezTo>
                    <a:pt x="4" y="0"/>
                    <a:pt x="4" y="0"/>
                    <a:pt x="4"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7" name="Freeform 25"/>
            <p:cNvSpPr>
              <a:spLocks/>
            </p:cNvSpPr>
            <p:nvPr/>
          </p:nvSpPr>
          <p:spPr bwMode="auto">
            <a:xfrm>
              <a:off x="36131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5" y="17"/>
                </a:cxn>
                <a:cxn ang="0">
                  <a:pos x="9" y="14"/>
                </a:cxn>
                <a:cxn ang="0">
                  <a:pos x="6" y="10"/>
                </a:cxn>
                <a:cxn ang="0">
                  <a:pos x="3"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1" y="19"/>
                    <a:pt x="0" y="18"/>
                  </a:cubicBezTo>
                  <a:cubicBezTo>
                    <a:pt x="2" y="16"/>
                    <a:pt x="2" y="16"/>
                    <a:pt x="2" y="16"/>
                  </a:cubicBezTo>
                  <a:cubicBezTo>
                    <a:pt x="3" y="16"/>
                    <a:pt x="4" y="17"/>
                    <a:pt x="5" y="17"/>
                  </a:cubicBezTo>
                  <a:cubicBezTo>
                    <a:pt x="7" y="17"/>
                    <a:pt x="9" y="16"/>
                    <a:pt x="9" y="14"/>
                  </a:cubicBezTo>
                  <a:cubicBezTo>
                    <a:pt x="9" y="13"/>
                    <a:pt x="8" y="12"/>
                    <a:pt x="6" y="10"/>
                  </a:cubicBezTo>
                  <a:cubicBezTo>
                    <a:pt x="4" y="8"/>
                    <a:pt x="3" y="7"/>
                    <a:pt x="3" y="5"/>
                  </a:cubicBezTo>
                  <a:cubicBezTo>
                    <a:pt x="3"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8" name="Freeform 26"/>
            <p:cNvSpPr>
              <a:spLocks noEditPoints="1"/>
            </p:cNvSpPr>
            <p:nvPr/>
          </p:nvSpPr>
          <p:spPr bwMode="auto">
            <a:xfrm>
              <a:off x="3667126" y="3689350"/>
              <a:ext cx="63500" cy="63500"/>
            </a:xfrm>
            <a:custGeom>
              <a:avLst/>
              <a:gdLst/>
              <a:ahLst/>
              <a:cxnLst>
                <a:cxn ang="0">
                  <a:pos x="15" y="8"/>
                </a:cxn>
                <a:cxn ang="0">
                  <a:pos x="11" y="2"/>
                </a:cxn>
                <a:cxn ang="0">
                  <a:pos x="5" y="11"/>
                </a:cxn>
                <a:cxn ang="0">
                  <a:pos x="10" y="17"/>
                </a:cxn>
                <a:cxn ang="0">
                  <a:pos x="15" y="8"/>
                </a:cxn>
                <a:cxn ang="0">
                  <a:pos x="0" y="12"/>
                </a:cxn>
                <a:cxn ang="0">
                  <a:pos x="11" y="0"/>
                </a:cxn>
                <a:cxn ang="0">
                  <a:pos x="20" y="8"/>
                </a:cxn>
                <a:cxn ang="0">
                  <a:pos x="9" y="20"/>
                </a:cxn>
                <a:cxn ang="0">
                  <a:pos x="0" y="12"/>
                </a:cxn>
              </a:cxnLst>
              <a:rect l="0" t="0" r="r" b="b"/>
              <a:pathLst>
                <a:path w="20" h="20">
                  <a:moveTo>
                    <a:pt x="15" y="8"/>
                  </a:moveTo>
                  <a:cubicBezTo>
                    <a:pt x="15" y="5"/>
                    <a:pt x="14" y="2"/>
                    <a:pt x="11" y="2"/>
                  </a:cubicBezTo>
                  <a:cubicBezTo>
                    <a:pt x="7" y="2"/>
                    <a:pt x="5" y="8"/>
                    <a:pt x="5" y="11"/>
                  </a:cubicBezTo>
                  <a:cubicBezTo>
                    <a:pt x="5" y="15"/>
                    <a:pt x="7" y="17"/>
                    <a:pt x="10" y="17"/>
                  </a:cubicBezTo>
                  <a:cubicBezTo>
                    <a:pt x="11" y="17"/>
                    <a:pt x="15" y="16"/>
                    <a:pt x="15" y="8"/>
                  </a:cubicBezTo>
                  <a:moveTo>
                    <a:pt x="0" y="12"/>
                  </a:moveTo>
                  <a:cubicBezTo>
                    <a:pt x="0" y="3"/>
                    <a:pt x="7" y="0"/>
                    <a:pt x="11" y="0"/>
                  </a:cubicBezTo>
                  <a:cubicBezTo>
                    <a:pt x="18" y="0"/>
                    <a:pt x="20" y="4"/>
                    <a:pt x="20" y="8"/>
                  </a:cubicBezTo>
                  <a:cubicBezTo>
                    <a:pt x="20" y="14"/>
                    <a:pt x="16" y="20"/>
                    <a:pt x="9" y="20"/>
                  </a:cubicBezTo>
                  <a:cubicBezTo>
                    <a:pt x="4"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9" name="Freeform 27"/>
            <p:cNvSpPr>
              <a:spLocks/>
            </p:cNvSpPr>
            <p:nvPr/>
          </p:nvSpPr>
          <p:spPr bwMode="auto">
            <a:xfrm>
              <a:off x="3740151" y="3689350"/>
              <a:ext cx="63500" cy="63500"/>
            </a:xfrm>
            <a:custGeom>
              <a:avLst/>
              <a:gdLst/>
              <a:ahLst/>
              <a:cxnLst>
                <a:cxn ang="0">
                  <a:pos x="12" y="16"/>
                </a:cxn>
                <a:cxn ang="0">
                  <a:pos x="12" y="16"/>
                </a:cxn>
                <a:cxn ang="0">
                  <a:pos x="5" y="20"/>
                </a:cxn>
                <a:cxn ang="0">
                  <a:pos x="0" y="16"/>
                </a:cxn>
                <a:cxn ang="0">
                  <a:pos x="1" y="11"/>
                </a:cxn>
                <a:cxn ang="0">
                  <a:pos x="3" y="0"/>
                </a:cxn>
                <a:cxn ang="0">
                  <a:pos x="8" y="0"/>
                </a:cxn>
                <a:cxn ang="0">
                  <a:pos x="6" y="11"/>
                </a:cxn>
                <a:cxn ang="0">
                  <a:pos x="5" y="14"/>
                </a:cxn>
                <a:cxn ang="0">
                  <a:pos x="7" y="17"/>
                </a:cxn>
                <a:cxn ang="0">
                  <a:pos x="14" y="7"/>
                </a:cxn>
                <a:cxn ang="0">
                  <a:pos x="15" y="0"/>
                </a:cxn>
                <a:cxn ang="0">
                  <a:pos x="20" y="0"/>
                </a:cxn>
                <a:cxn ang="0">
                  <a:pos x="16" y="20"/>
                </a:cxn>
                <a:cxn ang="0">
                  <a:pos x="11" y="20"/>
                </a:cxn>
                <a:cxn ang="0">
                  <a:pos x="12" y="16"/>
                </a:cxn>
              </a:cxnLst>
              <a:rect l="0" t="0" r="r" b="b"/>
              <a:pathLst>
                <a:path w="20" h="20">
                  <a:moveTo>
                    <a:pt x="12" y="16"/>
                  </a:moveTo>
                  <a:cubicBezTo>
                    <a:pt x="12" y="16"/>
                    <a:pt x="12" y="16"/>
                    <a:pt x="12" y="16"/>
                  </a:cubicBezTo>
                  <a:cubicBezTo>
                    <a:pt x="9" y="19"/>
                    <a:pt x="7" y="20"/>
                    <a:pt x="5" y="20"/>
                  </a:cubicBezTo>
                  <a:cubicBezTo>
                    <a:pt x="3" y="20"/>
                    <a:pt x="0" y="19"/>
                    <a:pt x="0" y="16"/>
                  </a:cubicBezTo>
                  <a:cubicBezTo>
                    <a:pt x="0" y="15"/>
                    <a:pt x="0" y="13"/>
                    <a:pt x="1" y="11"/>
                  </a:cubicBezTo>
                  <a:cubicBezTo>
                    <a:pt x="3" y="0"/>
                    <a:pt x="3" y="0"/>
                    <a:pt x="3" y="0"/>
                  </a:cubicBezTo>
                  <a:cubicBezTo>
                    <a:pt x="8" y="0"/>
                    <a:pt x="8" y="0"/>
                    <a:pt x="8" y="0"/>
                  </a:cubicBezTo>
                  <a:cubicBezTo>
                    <a:pt x="6" y="11"/>
                    <a:pt x="6" y="11"/>
                    <a:pt x="6" y="11"/>
                  </a:cubicBezTo>
                  <a:cubicBezTo>
                    <a:pt x="5" y="13"/>
                    <a:pt x="5" y="13"/>
                    <a:pt x="5" y="14"/>
                  </a:cubicBezTo>
                  <a:cubicBezTo>
                    <a:pt x="5" y="16"/>
                    <a:pt x="7" y="17"/>
                    <a:pt x="7" y="17"/>
                  </a:cubicBezTo>
                  <a:cubicBezTo>
                    <a:pt x="9" y="17"/>
                    <a:pt x="13" y="12"/>
                    <a:pt x="14" y="7"/>
                  </a:cubicBezTo>
                  <a:cubicBezTo>
                    <a:pt x="15" y="0"/>
                    <a:pt x="15" y="0"/>
                    <a:pt x="15" y="0"/>
                  </a:cubicBezTo>
                  <a:cubicBezTo>
                    <a:pt x="20" y="0"/>
                    <a:pt x="20" y="0"/>
                    <a:pt x="20" y="0"/>
                  </a:cubicBezTo>
                  <a:cubicBezTo>
                    <a:pt x="16" y="20"/>
                    <a:pt x="16" y="20"/>
                    <a:pt x="16" y="20"/>
                  </a:cubicBezTo>
                  <a:cubicBezTo>
                    <a:pt x="11" y="20"/>
                    <a:pt x="11" y="20"/>
                    <a:pt x="11" y="20"/>
                  </a:cubicBezTo>
                  <a:lnTo>
                    <a:pt x="12"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0" name="Freeform 28"/>
            <p:cNvSpPr>
              <a:spLocks/>
            </p:cNvSpPr>
            <p:nvPr/>
          </p:nvSpPr>
          <p:spPr bwMode="auto">
            <a:xfrm>
              <a:off x="3810001" y="3689350"/>
              <a:ext cx="49213"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1" name="Freeform 29"/>
            <p:cNvSpPr>
              <a:spLocks/>
            </p:cNvSpPr>
            <p:nvPr/>
          </p:nvSpPr>
          <p:spPr bwMode="auto">
            <a:xfrm>
              <a:off x="3856038" y="3689350"/>
              <a:ext cx="53975" cy="63500"/>
            </a:xfrm>
            <a:custGeom>
              <a:avLst/>
              <a:gdLst/>
              <a:ahLst/>
              <a:cxnLst>
                <a:cxn ang="0">
                  <a:pos x="15" y="18"/>
                </a:cxn>
                <a:cxn ang="0">
                  <a:pos x="8" y="20"/>
                </a:cxn>
                <a:cxn ang="0">
                  <a:pos x="0" y="12"/>
                </a:cxn>
                <a:cxn ang="0">
                  <a:pos x="11" y="0"/>
                </a:cxn>
                <a:cxn ang="0">
                  <a:pos x="17" y="2"/>
                </a:cxn>
                <a:cxn ang="0">
                  <a:pos x="15" y="4"/>
                </a:cxn>
                <a:cxn ang="0">
                  <a:pos x="11" y="3"/>
                </a:cxn>
                <a:cxn ang="0">
                  <a:pos x="5" y="12"/>
                </a:cxn>
                <a:cxn ang="0">
                  <a:pos x="9" y="17"/>
                </a:cxn>
                <a:cxn ang="0">
                  <a:pos x="13" y="15"/>
                </a:cxn>
                <a:cxn ang="0">
                  <a:pos x="15" y="18"/>
                </a:cxn>
              </a:cxnLst>
              <a:rect l="0" t="0" r="r" b="b"/>
              <a:pathLst>
                <a:path w="17" h="20">
                  <a:moveTo>
                    <a:pt x="15" y="18"/>
                  </a:moveTo>
                  <a:cubicBezTo>
                    <a:pt x="12" y="20"/>
                    <a:pt x="11" y="20"/>
                    <a:pt x="8" y="20"/>
                  </a:cubicBezTo>
                  <a:cubicBezTo>
                    <a:pt x="3" y="20"/>
                    <a:pt x="0" y="17"/>
                    <a:pt x="0" y="12"/>
                  </a:cubicBezTo>
                  <a:cubicBezTo>
                    <a:pt x="0" y="6"/>
                    <a:pt x="4" y="0"/>
                    <a:pt x="11" y="0"/>
                  </a:cubicBezTo>
                  <a:cubicBezTo>
                    <a:pt x="14" y="0"/>
                    <a:pt x="15" y="0"/>
                    <a:pt x="17" y="2"/>
                  </a:cubicBezTo>
                  <a:cubicBezTo>
                    <a:pt x="15" y="4"/>
                    <a:pt x="15" y="4"/>
                    <a:pt x="15" y="4"/>
                  </a:cubicBezTo>
                  <a:cubicBezTo>
                    <a:pt x="14" y="4"/>
                    <a:pt x="13" y="3"/>
                    <a:pt x="11" y="3"/>
                  </a:cubicBezTo>
                  <a:cubicBezTo>
                    <a:pt x="8" y="3"/>
                    <a:pt x="5" y="7"/>
                    <a:pt x="5" y="12"/>
                  </a:cubicBezTo>
                  <a:cubicBezTo>
                    <a:pt x="5" y="14"/>
                    <a:pt x="7" y="17"/>
                    <a:pt x="9" y="17"/>
                  </a:cubicBezTo>
                  <a:cubicBezTo>
                    <a:pt x="11" y="17"/>
                    <a:pt x="12"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2" name="Freeform 30"/>
            <p:cNvSpPr>
              <a:spLocks noEditPoints="1"/>
            </p:cNvSpPr>
            <p:nvPr/>
          </p:nvSpPr>
          <p:spPr bwMode="auto">
            <a:xfrm>
              <a:off x="3913188" y="3689350"/>
              <a:ext cx="53975" cy="63500"/>
            </a:xfrm>
            <a:custGeom>
              <a:avLst/>
              <a:gdLst/>
              <a:ahLst/>
              <a:cxnLst>
                <a:cxn ang="0">
                  <a:pos x="13" y="4"/>
                </a:cxn>
                <a:cxn ang="0">
                  <a:pos x="11" y="3"/>
                </a:cxn>
                <a:cxn ang="0">
                  <a:pos x="5" y="9"/>
                </a:cxn>
                <a:cxn ang="0">
                  <a:pos x="13" y="4"/>
                </a:cxn>
                <a:cxn ang="0">
                  <a:pos x="15" y="18"/>
                </a:cxn>
                <a:cxn ang="0">
                  <a:pos x="6" y="20"/>
                </a:cxn>
                <a:cxn ang="0">
                  <a:pos x="0" y="13"/>
                </a:cxn>
                <a:cxn ang="0">
                  <a:pos x="12" y="0"/>
                </a:cxn>
                <a:cxn ang="0">
                  <a:pos x="17" y="4"/>
                </a:cxn>
                <a:cxn ang="0">
                  <a:pos x="5" y="12"/>
                </a:cxn>
                <a:cxn ang="0">
                  <a:pos x="8" y="17"/>
                </a:cxn>
                <a:cxn ang="0">
                  <a:pos x="13" y="15"/>
                </a:cxn>
                <a:cxn ang="0">
                  <a:pos x="15" y="18"/>
                </a:cxn>
              </a:cxnLst>
              <a:rect l="0" t="0" r="r" b="b"/>
              <a:pathLst>
                <a:path w="17" h="20">
                  <a:moveTo>
                    <a:pt x="13" y="4"/>
                  </a:moveTo>
                  <a:cubicBezTo>
                    <a:pt x="13" y="3"/>
                    <a:pt x="12" y="3"/>
                    <a:pt x="11" y="3"/>
                  </a:cubicBezTo>
                  <a:cubicBezTo>
                    <a:pt x="9" y="3"/>
                    <a:pt x="6" y="5"/>
                    <a:pt x="5" y="9"/>
                  </a:cubicBezTo>
                  <a:cubicBezTo>
                    <a:pt x="9" y="9"/>
                    <a:pt x="13" y="7"/>
                    <a:pt x="13" y="4"/>
                  </a:cubicBezTo>
                  <a:moveTo>
                    <a:pt x="15"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5" y="13"/>
                    <a:pt x="5" y="17"/>
                    <a:pt x="8" y="17"/>
                  </a:cubicBezTo>
                  <a:cubicBezTo>
                    <a:pt x="10" y="17"/>
                    <a:pt x="11"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3" name="Freeform 31"/>
            <p:cNvSpPr>
              <a:spLocks noEditPoints="1"/>
            </p:cNvSpPr>
            <p:nvPr/>
          </p:nvSpPr>
          <p:spPr bwMode="auto">
            <a:xfrm>
              <a:off x="4008438"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4" name="Freeform 32"/>
            <p:cNvSpPr>
              <a:spLocks/>
            </p:cNvSpPr>
            <p:nvPr/>
          </p:nvSpPr>
          <p:spPr bwMode="auto">
            <a:xfrm>
              <a:off x="4078288" y="3659188"/>
              <a:ext cx="50800" cy="93663"/>
            </a:xfrm>
            <a:custGeom>
              <a:avLst/>
              <a:gdLst/>
              <a:ahLst/>
              <a:cxnLst>
                <a:cxn ang="0">
                  <a:pos x="0" y="29"/>
                </a:cxn>
                <a:cxn ang="0">
                  <a:pos x="4" y="12"/>
                </a:cxn>
                <a:cxn ang="0">
                  <a:pos x="1" y="12"/>
                </a:cxn>
                <a:cxn ang="0">
                  <a:pos x="1" y="9"/>
                </a:cxn>
                <a:cxn ang="0">
                  <a:pos x="4" y="9"/>
                </a:cxn>
                <a:cxn ang="0">
                  <a:pos x="5" y="7"/>
                </a:cxn>
                <a:cxn ang="0">
                  <a:pos x="12" y="0"/>
                </a:cxn>
                <a:cxn ang="0">
                  <a:pos x="16" y="1"/>
                </a:cxn>
                <a:cxn ang="0">
                  <a:pos x="14" y="3"/>
                </a:cxn>
                <a:cxn ang="0">
                  <a:pos x="12" y="3"/>
                </a:cxn>
                <a:cxn ang="0">
                  <a:pos x="10" y="6"/>
                </a:cxn>
                <a:cxn ang="0">
                  <a:pos x="9" y="9"/>
                </a:cxn>
                <a:cxn ang="0">
                  <a:pos x="13" y="9"/>
                </a:cxn>
                <a:cxn ang="0">
                  <a:pos x="13" y="12"/>
                </a:cxn>
                <a:cxn ang="0">
                  <a:pos x="8" y="12"/>
                </a:cxn>
                <a:cxn ang="0">
                  <a:pos x="5" y="29"/>
                </a:cxn>
                <a:cxn ang="0">
                  <a:pos x="0" y="29"/>
                </a:cxn>
              </a:cxnLst>
              <a:rect l="0" t="0" r="r" b="b"/>
              <a:pathLst>
                <a:path w="16" h="29">
                  <a:moveTo>
                    <a:pt x="0" y="29"/>
                  </a:moveTo>
                  <a:cubicBezTo>
                    <a:pt x="4" y="12"/>
                    <a:pt x="4" y="12"/>
                    <a:pt x="4" y="12"/>
                  </a:cubicBezTo>
                  <a:cubicBezTo>
                    <a:pt x="1" y="12"/>
                    <a:pt x="1" y="12"/>
                    <a:pt x="1" y="12"/>
                  </a:cubicBezTo>
                  <a:cubicBezTo>
                    <a:pt x="1" y="9"/>
                    <a:pt x="1" y="9"/>
                    <a:pt x="1" y="9"/>
                  </a:cubicBezTo>
                  <a:cubicBezTo>
                    <a:pt x="4" y="9"/>
                    <a:pt x="4" y="9"/>
                    <a:pt x="4" y="9"/>
                  </a:cubicBezTo>
                  <a:cubicBezTo>
                    <a:pt x="5" y="7"/>
                    <a:pt x="5" y="7"/>
                    <a:pt x="5" y="7"/>
                  </a:cubicBezTo>
                  <a:cubicBezTo>
                    <a:pt x="6" y="2"/>
                    <a:pt x="9" y="0"/>
                    <a:pt x="12" y="0"/>
                  </a:cubicBezTo>
                  <a:cubicBezTo>
                    <a:pt x="13" y="0"/>
                    <a:pt x="14" y="0"/>
                    <a:pt x="16" y="1"/>
                  </a:cubicBezTo>
                  <a:cubicBezTo>
                    <a:pt x="14" y="3"/>
                    <a:pt x="14" y="3"/>
                    <a:pt x="14" y="3"/>
                  </a:cubicBezTo>
                  <a:cubicBezTo>
                    <a:pt x="14" y="3"/>
                    <a:pt x="13" y="3"/>
                    <a:pt x="12" y="3"/>
                  </a:cubicBezTo>
                  <a:cubicBezTo>
                    <a:pt x="12" y="3"/>
                    <a:pt x="10" y="3"/>
                    <a:pt x="10" y="6"/>
                  </a:cubicBezTo>
                  <a:cubicBezTo>
                    <a:pt x="9" y="9"/>
                    <a:pt x="9" y="9"/>
                    <a:pt x="9" y="9"/>
                  </a:cubicBezTo>
                  <a:cubicBezTo>
                    <a:pt x="13" y="9"/>
                    <a:pt x="13" y="9"/>
                    <a:pt x="13" y="9"/>
                  </a:cubicBezTo>
                  <a:cubicBezTo>
                    <a:pt x="13" y="12"/>
                    <a:pt x="13" y="12"/>
                    <a:pt x="13" y="12"/>
                  </a:cubicBezTo>
                  <a:cubicBezTo>
                    <a:pt x="8" y="12"/>
                    <a:pt x="8" y="12"/>
                    <a:pt x="8" y="12"/>
                  </a:cubicBezTo>
                  <a:cubicBezTo>
                    <a:pt x="5" y="29"/>
                    <a:pt x="5" y="29"/>
                    <a:pt x="5" y="29"/>
                  </a:cubicBezTo>
                  <a:lnTo>
                    <a:pt x="0" y="2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5" name="Freeform 33"/>
            <p:cNvSpPr>
              <a:spLocks noEditPoints="1"/>
            </p:cNvSpPr>
            <p:nvPr/>
          </p:nvSpPr>
          <p:spPr bwMode="auto">
            <a:xfrm>
              <a:off x="4154488" y="3689350"/>
              <a:ext cx="53975" cy="63500"/>
            </a:xfrm>
            <a:custGeom>
              <a:avLst/>
              <a:gdLst/>
              <a:ahLst/>
              <a:cxnLst>
                <a:cxn ang="0">
                  <a:pos x="12" y="4"/>
                </a:cxn>
                <a:cxn ang="0">
                  <a:pos x="10" y="3"/>
                </a:cxn>
                <a:cxn ang="0">
                  <a:pos x="5" y="9"/>
                </a:cxn>
                <a:cxn ang="0">
                  <a:pos x="12" y="4"/>
                </a:cxn>
                <a:cxn ang="0">
                  <a:pos x="14" y="18"/>
                </a:cxn>
                <a:cxn ang="0">
                  <a:pos x="6" y="20"/>
                </a:cxn>
                <a:cxn ang="0">
                  <a:pos x="0" y="13"/>
                </a:cxn>
                <a:cxn ang="0">
                  <a:pos x="12" y="0"/>
                </a:cxn>
                <a:cxn ang="0">
                  <a:pos x="17" y="4"/>
                </a:cxn>
                <a:cxn ang="0">
                  <a:pos x="5" y="12"/>
                </a:cxn>
                <a:cxn ang="0">
                  <a:pos x="8" y="17"/>
                </a:cxn>
                <a:cxn ang="0">
                  <a:pos x="13" y="15"/>
                </a:cxn>
                <a:cxn ang="0">
                  <a:pos x="14" y="18"/>
                </a:cxn>
              </a:cxnLst>
              <a:rect l="0" t="0" r="r" b="b"/>
              <a:pathLst>
                <a:path w="17" h="20">
                  <a:moveTo>
                    <a:pt x="12" y="4"/>
                  </a:moveTo>
                  <a:cubicBezTo>
                    <a:pt x="12" y="3"/>
                    <a:pt x="12" y="3"/>
                    <a:pt x="10" y="3"/>
                  </a:cubicBezTo>
                  <a:cubicBezTo>
                    <a:pt x="8" y="3"/>
                    <a:pt x="6" y="5"/>
                    <a:pt x="5" y="9"/>
                  </a:cubicBezTo>
                  <a:cubicBezTo>
                    <a:pt x="9" y="9"/>
                    <a:pt x="12" y="7"/>
                    <a:pt x="12" y="4"/>
                  </a:cubicBezTo>
                  <a:moveTo>
                    <a:pt x="14"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4" y="13"/>
                    <a:pt x="4" y="17"/>
                    <a:pt x="8" y="17"/>
                  </a:cubicBezTo>
                  <a:cubicBezTo>
                    <a:pt x="9" y="17"/>
                    <a:pt x="11" y="16"/>
                    <a:pt x="13" y="15"/>
                  </a:cubicBezTo>
                  <a:lnTo>
                    <a:pt x="14"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6" name="Freeform 34"/>
            <p:cNvSpPr>
              <a:spLocks/>
            </p:cNvSpPr>
            <p:nvPr/>
          </p:nvSpPr>
          <p:spPr bwMode="auto">
            <a:xfrm>
              <a:off x="4211638" y="3689350"/>
              <a:ext cx="63500" cy="63500"/>
            </a:xfrm>
            <a:custGeom>
              <a:avLst/>
              <a:gdLst/>
              <a:ahLst/>
              <a:cxnLst>
                <a:cxn ang="0">
                  <a:pos x="8" y="4"/>
                </a:cxn>
                <a:cxn ang="0">
                  <a:pos x="8" y="4"/>
                </a:cxn>
                <a:cxn ang="0">
                  <a:pos x="16" y="0"/>
                </a:cxn>
                <a:cxn ang="0">
                  <a:pos x="20" y="4"/>
                </a:cxn>
                <a:cxn ang="0">
                  <a:pos x="19" y="8"/>
                </a:cxn>
                <a:cxn ang="0">
                  <a:pos x="17" y="20"/>
                </a:cxn>
                <a:cxn ang="0">
                  <a:pos x="12" y="20"/>
                </a:cxn>
                <a:cxn ang="0">
                  <a:pos x="15" y="9"/>
                </a:cxn>
                <a:cxn ang="0">
                  <a:pos x="15" y="6"/>
                </a:cxn>
                <a:cxn ang="0">
                  <a:pos x="13" y="3"/>
                </a:cxn>
                <a:cxn ang="0">
                  <a:pos x="6" y="13"/>
                </a:cxn>
                <a:cxn ang="0">
                  <a:pos x="5" y="20"/>
                </a:cxn>
                <a:cxn ang="0">
                  <a:pos x="0" y="20"/>
                </a:cxn>
                <a:cxn ang="0">
                  <a:pos x="4" y="0"/>
                </a:cxn>
                <a:cxn ang="0">
                  <a:pos x="8" y="0"/>
                </a:cxn>
                <a:cxn ang="0">
                  <a:pos x="8" y="4"/>
                </a:cxn>
              </a:cxnLst>
              <a:rect l="0" t="0" r="r" b="b"/>
              <a:pathLst>
                <a:path w="20" h="20">
                  <a:moveTo>
                    <a:pt x="8" y="4"/>
                  </a:moveTo>
                  <a:cubicBezTo>
                    <a:pt x="8" y="4"/>
                    <a:pt x="8" y="4"/>
                    <a:pt x="8" y="4"/>
                  </a:cubicBezTo>
                  <a:cubicBezTo>
                    <a:pt x="11" y="1"/>
                    <a:pt x="13" y="0"/>
                    <a:pt x="16" y="0"/>
                  </a:cubicBezTo>
                  <a:cubicBezTo>
                    <a:pt x="18" y="0"/>
                    <a:pt x="20" y="1"/>
                    <a:pt x="20" y="4"/>
                  </a:cubicBezTo>
                  <a:cubicBezTo>
                    <a:pt x="20" y="5"/>
                    <a:pt x="20" y="7"/>
                    <a:pt x="19" y="8"/>
                  </a:cubicBezTo>
                  <a:cubicBezTo>
                    <a:pt x="17" y="20"/>
                    <a:pt x="17" y="20"/>
                    <a:pt x="17" y="20"/>
                  </a:cubicBezTo>
                  <a:cubicBezTo>
                    <a:pt x="12" y="20"/>
                    <a:pt x="12" y="20"/>
                    <a:pt x="12" y="20"/>
                  </a:cubicBezTo>
                  <a:cubicBezTo>
                    <a:pt x="15" y="9"/>
                    <a:pt x="15" y="9"/>
                    <a:pt x="15" y="9"/>
                  </a:cubicBezTo>
                  <a:cubicBezTo>
                    <a:pt x="15" y="7"/>
                    <a:pt x="15" y="6"/>
                    <a:pt x="15" y="6"/>
                  </a:cubicBezTo>
                  <a:cubicBezTo>
                    <a:pt x="15" y="4"/>
                    <a:pt x="14" y="3"/>
                    <a:pt x="13" y="3"/>
                  </a:cubicBezTo>
                  <a:cubicBezTo>
                    <a:pt x="11" y="3"/>
                    <a:pt x="7" y="8"/>
                    <a:pt x="6" y="13"/>
                  </a:cubicBezTo>
                  <a:cubicBezTo>
                    <a:pt x="5" y="20"/>
                    <a:pt x="5" y="20"/>
                    <a:pt x="5" y="20"/>
                  </a:cubicBezTo>
                  <a:cubicBezTo>
                    <a:pt x="0" y="20"/>
                    <a:pt x="0" y="20"/>
                    <a:pt x="0" y="20"/>
                  </a:cubicBezTo>
                  <a:cubicBezTo>
                    <a:pt x="4" y="0"/>
                    <a:pt x="4" y="0"/>
                    <a:pt x="4" y="0"/>
                  </a:cubicBezTo>
                  <a:cubicBezTo>
                    <a:pt x="8" y="0"/>
                    <a:pt x="8" y="0"/>
                    <a:pt x="8" y="0"/>
                  </a:cubicBezTo>
                  <a:lnTo>
                    <a:pt x="8" y="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7" name="Freeform 35"/>
            <p:cNvSpPr>
              <a:spLocks noEditPoints="1"/>
            </p:cNvSpPr>
            <p:nvPr/>
          </p:nvSpPr>
          <p:spPr bwMode="auto">
            <a:xfrm>
              <a:off x="4284663"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2" y="3"/>
                    <a:pt x="11" y="3"/>
                  </a:cubicBezTo>
                  <a:cubicBezTo>
                    <a:pt x="9" y="3"/>
                    <a:pt x="7" y="5"/>
                    <a:pt x="6" y="9"/>
                  </a:cubicBezTo>
                  <a:cubicBezTo>
                    <a:pt x="9" y="9"/>
                    <a:pt x="13" y="7"/>
                    <a:pt x="13" y="4"/>
                  </a:cubicBezTo>
                  <a:moveTo>
                    <a:pt x="15" y="18"/>
                  </a:moveTo>
                  <a:cubicBezTo>
                    <a:pt x="12" y="20"/>
                    <a:pt x="8"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8" name="Freeform 36"/>
            <p:cNvSpPr>
              <a:spLocks/>
            </p:cNvSpPr>
            <p:nvPr/>
          </p:nvSpPr>
          <p:spPr bwMode="auto">
            <a:xfrm>
              <a:off x="4344988" y="3689350"/>
              <a:ext cx="47625"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1"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9" name="Freeform 37"/>
            <p:cNvSpPr>
              <a:spLocks noEditPoints="1"/>
            </p:cNvSpPr>
            <p:nvPr/>
          </p:nvSpPr>
          <p:spPr bwMode="auto">
            <a:xfrm>
              <a:off x="4386263" y="3689350"/>
              <a:ext cx="73025" cy="95250"/>
            </a:xfrm>
            <a:custGeom>
              <a:avLst/>
              <a:gdLst/>
              <a:ahLst/>
              <a:cxnLst>
                <a:cxn ang="0">
                  <a:pos x="13" y="3"/>
                </a:cxn>
                <a:cxn ang="0">
                  <a:pos x="7" y="13"/>
                </a:cxn>
                <a:cxn ang="0">
                  <a:pos x="10" y="17"/>
                </a:cxn>
                <a:cxn ang="0">
                  <a:pos x="17" y="4"/>
                </a:cxn>
                <a:cxn ang="0">
                  <a:pos x="13" y="3"/>
                </a:cxn>
                <a:cxn ang="0">
                  <a:pos x="19" y="18"/>
                </a:cxn>
                <a:cxn ang="0">
                  <a:pos x="7" y="30"/>
                </a:cxn>
                <a:cxn ang="0">
                  <a:pos x="0" y="28"/>
                </a:cxn>
                <a:cxn ang="0">
                  <a:pos x="1" y="25"/>
                </a:cxn>
                <a:cxn ang="0">
                  <a:pos x="7" y="26"/>
                </a:cxn>
                <a:cxn ang="0">
                  <a:pos x="14" y="20"/>
                </a:cxn>
                <a:cxn ang="0">
                  <a:pos x="15" y="17"/>
                </a:cxn>
                <a:cxn ang="0">
                  <a:pos x="15" y="17"/>
                </a:cxn>
                <a:cxn ang="0">
                  <a:pos x="14" y="18"/>
                </a:cxn>
                <a:cxn ang="0">
                  <a:pos x="8" y="20"/>
                </a:cxn>
                <a:cxn ang="0">
                  <a:pos x="2" y="13"/>
                </a:cxn>
                <a:cxn ang="0">
                  <a:pos x="13" y="0"/>
                </a:cxn>
                <a:cxn ang="0">
                  <a:pos x="17" y="1"/>
                </a:cxn>
                <a:cxn ang="0">
                  <a:pos x="18" y="0"/>
                </a:cxn>
                <a:cxn ang="0">
                  <a:pos x="23" y="0"/>
                </a:cxn>
                <a:cxn ang="0">
                  <a:pos x="19" y="18"/>
                </a:cxn>
              </a:cxnLst>
              <a:rect l="0" t="0" r="r" b="b"/>
              <a:pathLst>
                <a:path w="23" h="30">
                  <a:moveTo>
                    <a:pt x="13" y="3"/>
                  </a:moveTo>
                  <a:cubicBezTo>
                    <a:pt x="11" y="3"/>
                    <a:pt x="7" y="6"/>
                    <a:pt x="7" y="13"/>
                  </a:cubicBezTo>
                  <a:cubicBezTo>
                    <a:pt x="7" y="15"/>
                    <a:pt x="8" y="17"/>
                    <a:pt x="10" y="17"/>
                  </a:cubicBezTo>
                  <a:cubicBezTo>
                    <a:pt x="12" y="17"/>
                    <a:pt x="16" y="14"/>
                    <a:pt x="17" y="4"/>
                  </a:cubicBezTo>
                  <a:cubicBezTo>
                    <a:pt x="16" y="3"/>
                    <a:pt x="15" y="3"/>
                    <a:pt x="13" y="3"/>
                  </a:cubicBezTo>
                  <a:moveTo>
                    <a:pt x="19" y="18"/>
                  </a:moveTo>
                  <a:cubicBezTo>
                    <a:pt x="17" y="27"/>
                    <a:pt x="12" y="30"/>
                    <a:pt x="7" y="30"/>
                  </a:cubicBezTo>
                  <a:cubicBezTo>
                    <a:pt x="4" y="30"/>
                    <a:pt x="2" y="29"/>
                    <a:pt x="0" y="28"/>
                  </a:cubicBezTo>
                  <a:cubicBezTo>
                    <a:pt x="1" y="25"/>
                    <a:pt x="1" y="25"/>
                    <a:pt x="1" y="25"/>
                  </a:cubicBezTo>
                  <a:cubicBezTo>
                    <a:pt x="3" y="26"/>
                    <a:pt x="5" y="26"/>
                    <a:pt x="7" y="26"/>
                  </a:cubicBezTo>
                  <a:cubicBezTo>
                    <a:pt x="10" y="26"/>
                    <a:pt x="13" y="24"/>
                    <a:pt x="14" y="20"/>
                  </a:cubicBezTo>
                  <a:cubicBezTo>
                    <a:pt x="15" y="17"/>
                    <a:pt x="15" y="17"/>
                    <a:pt x="15" y="17"/>
                  </a:cubicBezTo>
                  <a:cubicBezTo>
                    <a:pt x="15" y="17"/>
                    <a:pt x="15" y="17"/>
                    <a:pt x="15" y="17"/>
                  </a:cubicBezTo>
                  <a:cubicBezTo>
                    <a:pt x="14" y="18"/>
                    <a:pt x="14" y="18"/>
                    <a:pt x="14" y="18"/>
                  </a:cubicBezTo>
                  <a:cubicBezTo>
                    <a:pt x="13" y="19"/>
                    <a:pt x="11" y="20"/>
                    <a:pt x="8" y="20"/>
                  </a:cubicBezTo>
                  <a:cubicBezTo>
                    <a:pt x="4" y="20"/>
                    <a:pt x="2" y="17"/>
                    <a:pt x="2" y="13"/>
                  </a:cubicBezTo>
                  <a:cubicBezTo>
                    <a:pt x="2" y="7"/>
                    <a:pt x="7" y="0"/>
                    <a:pt x="13" y="0"/>
                  </a:cubicBezTo>
                  <a:cubicBezTo>
                    <a:pt x="15" y="0"/>
                    <a:pt x="16" y="0"/>
                    <a:pt x="17" y="1"/>
                  </a:cubicBezTo>
                  <a:cubicBezTo>
                    <a:pt x="18" y="0"/>
                    <a:pt x="18" y="0"/>
                    <a:pt x="18" y="0"/>
                  </a:cubicBezTo>
                  <a:cubicBezTo>
                    <a:pt x="23" y="0"/>
                    <a:pt x="23" y="0"/>
                    <a:pt x="23" y="0"/>
                  </a:cubicBezTo>
                  <a:lnTo>
                    <a:pt x="19"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0" name="Freeform 38"/>
            <p:cNvSpPr>
              <a:spLocks/>
            </p:cNvSpPr>
            <p:nvPr/>
          </p:nvSpPr>
          <p:spPr bwMode="auto">
            <a:xfrm>
              <a:off x="4465638" y="3689350"/>
              <a:ext cx="60325" cy="95250"/>
            </a:xfrm>
            <a:custGeom>
              <a:avLst/>
              <a:gdLst/>
              <a:ahLst/>
              <a:cxnLst>
                <a:cxn ang="0">
                  <a:pos x="6" y="0"/>
                </a:cxn>
                <a:cxn ang="0">
                  <a:pos x="8" y="15"/>
                </a:cxn>
                <a:cxn ang="0">
                  <a:pos x="8" y="15"/>
                </a:cxn>
                <a:cxn ang="0">
                  <a:pos x="15" y="0"/>
                </a:cxn>
                <a:cxn ang="0">
                  <a:pos x="19" y="1"/>
                </a:cxn>
                <a:cxn ang="0">
                  <a:pos x="3" y="30"/>
                </a:cxn>
                <a:cxn ang="0">
                  <a:pos x="0" y="29"/>
                </a:cxn>
                <a:cxn ang="0">
                  <a:pos x="4" y="19"/>
                </a:cxn>
                <a:cxn ang="0">
                  <a:pos x="1" y="0"/>
                </a:cxn>
                <a:cxn ang="0">
                  <a:pos x="6" y="0"/>
                </a:cxn>
              </a:cxnLst>
              <a:rect l="0" t="0" r="r" b="b"/>
              <a:pathLst>
                <a:path w="19" h="30">
                  <a:moveTo>
                    <a:pt x="6" y="0"/>
                  </a:moveTo>
                  <a:cubicBezTo>
                    <a:pt x="6" y="4"/>
                    <a:pt x="7" y="11"/>
                    <a:pt x="8" y="15"/>
                  </a:cubicBezTo>
                  <a:cubicBezTo>
                    <a:pt x="8" y="15"/>
                    <a:pt x="8" y="15"/>
                    <a:pt x="8" y="15"/>
                  </a:cubicBezTo>
                  <a:cubicBezTo>
                    <a:pt x="9" y="11"/>
                    <a:pt x="13" y="4"/>
                    <a:pt x="15" y="0"/>
                  </a:cubicBezTo>
                  <a:cubicBezTo>
                    <a:pt x="19" y="1"/>
                    <a:pt x="19" y="1"/>
                    <a:pt x="19" y="1"/>
                  </a:cubicBezTo>
                  <a:cubicBezTo>
                    <a:pt x="13" y="11"/>
                    <a:pt x="8" y="20"/>
                    <a:pt x="3" y="30"/>
                  </a:cubicBezTo>
                  <a:cubicBezTo>
                    <a:pt x="0" y="29"/>
                    <a:pt x="0" y="29"/>
                    <a:pt x="0" y="29"/>
                  </a:cubicBezTo>
                  <a:cubicBezTo>
                    <a:pt x="4" y="19"/>
                    <a:pt x="4" y="19"/>
                    <a:pt x="4" y="19"/>
                  </a:cubicBezTo>
                  <a:cubicBezTo>
                    <a:pt x="1" y="0"/>
                    <a:pt x="1" y="0"/>
                    <a:pt x="1" y="0"/>
                  </a:cubicBezTo>
                  <a:lnTo>
                    <a:pt x="6" y="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3" name="Subtitle 2"/>
          <p:cNvSpPr>
            <a:spLocks noGrp="1"/>
          </p:cNvSpPr>
          <p:nvPr>
            <p:ph type="subTitle" idx="1" hasCustomPrompt="1"/>
          </p:nvPr>
        </p:nvSpPr>
        <p:spPr>
          <a:xfrm>
            <a:off x="3472962" y="1278138"/>
            <a:ext cx="4853178" cy="611623"/>
          </a:xfrm>
        </p:spPr>
        <p:txBody>
          <a:bodyPr tIns="36000" bIns="36000">
            <a:noAutofit/>
          </a:bodyPr>
          <a:lstStyle>
            <a:lvl1pPr marL="0" indent="0" algn="l">
              <a:buNone/>
              <a:defRPr sz="2400" b="0" cap="sm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subtitle</a:t>
            </a:r>
          </a:p>
        </p:txBody>
      </p:sp>
      <p:sp>
        <p:nvSpPr>
          <p:cNvPr id="42" name="Text Placeholder 41"/>
          <p:cNvSpPr>
            <a:spLocks noGrp="1"/>
          </p:cNvSpPr>
          <p:nvPr>
            <p:ph type="body" sz="quarter" idx="10"/>
          </p:nvPr>
        </p:nvSpPr>
        <p:spPr>
          <a:xfrm>
            <a:off x="3472962" y="2003426"/>
            <a:ext cx="4853178" cy="335915"/>
          </a:xfrm>
        </p:spPr>
        <p:txBody>
          <a:bodyPr tIns="36000" bIns="36000" anchor="ctr">
            <a:noAutofit/>
          </a:bodyPr>
          <a:lstStyle>
            <a:lvl1pPr marL="0" indent="0" algn="l">
              <a:buNone/>
              <a:defRPr sz="1600" b="0" cap="none" baseline="0"/>
            </a:lvl1pPr>
          </a:lstStyle>
          <a:p>
            <a:pPr lvl="0"/>
            <a:r>
              <a:rPr lang="en-US" noProof="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Page de gar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2962" y="667077"/>
            <a:ext cx="4853178" cy="677109"/>
          </a:xfrm>
        </p:spPr>
        <p:txBody>
          <a:bodyPr tIns="36000" bIns="36000" anchor="b">
            <a:noAutofit/>
          </a:bodyPr>
          <a:lstStyle>
            <a:lvl1pPr algn="l">
              <a:defRPr sz="3200" b="1" cap="small" baseline="0">
                <a:solidFill>
                  <a:schemeClr val="accent4"/>
                </a:solidFill>
              </a:defRPr>
            </a:lvl1pPr>
          </a:lstStyle>
          <a:p>
            <a:r>
              <a:rPr lang="en-US" noProof="0" dirty="0"/>
              <a:t>Click to edit title</a:t>
            </a:r>
          </a:p>
        </p:txBody>
      </p:sp>
      <p:sp>
        <p:nvSpPr>
          <p:cNvPr id="5"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grpSp>
        <p:nvGrpSpPr>
          <p:cNvPr id="6" name="Group 47"/>
          <p:cNvGrpSpPr/>
          <p:nvPr/>
        </p:nvGrpSpPr>
        <p:grpSpPr>
          <a:xfrm>
            <a:off x="861823" y="1101209"/>
            <a:ext cx="1715397" cy="524909"/>
            <a:chOff x="2824163" y="3194050"/>
            <a:chExt cx="2090738" cy="590550"/>
          </a:xfrm>
        </p:grpSpPr>
        <p:sp>
          <p:nvSpPr>
            <p:cNvPr id="8" name="Freeform 6"/>
            <p:cNvSpPr>
              <a:spLocks noEditPoints="1"/>
            </p:cNvSpPr>
            <p:nvPr/>
          </p:nvSpPr>
          <p:spPr bwMode="auto">
            <a:xfrm>
              <a:off x="3254376"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7"/>
            <p:cNvSpPr>
              <a:spLocks noEditPoints="1"/>
            </p:cNvSpPr>
            <p:nvPr/>
          </p:nvSpPr>
          <p:spPr bwMode="auto">
            <a:xfrm>
              <a:off x="4249738"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8"/>
            <p:cNvSpPr>
              <a:spLocks/>
            </p:cNvSpPr>
            <p:nvPr/>
          </p:nvSpPr>
          <p:spPr bwMode="auto">
            <a:xfrm>
              <a:off x="3597276" y="3336925"/>
              <a:ext cx="306388" cy="233363"/>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1" name="Freeform 9"/>
            <p:cNvSpPr>
              <a:spLocks/>
            </p:cNvSpPr>
            <p:nvPr/>
          </p:nvSpPr>
          <p:spPr bwMode="auto">
            <a:xfrm>
              <a:off x="3932238" y="3336925"/>
              <a:ext cx="292100" cy="233363"/>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Freeform 10"/>
            <p:cNvSpPr>
              <a:spLocks/>
            </p:cNvSpPr>
            <p:nvPr/>
          </p:nvSpPr>
          <p:spPr bwMode="auto">
            <a:xfrm>
              <a:off x="2824163" y="3333750"/>
              <a:ext cx="401638" cy="236538"/>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3" name="Freeform 11"/>
            <p:cNvSpPr>
              <a:spLocks/>
            </p:cNvSpPr>
            <p:nvPr/>
          </p:nvSpPr>
          <p:spPr bwMode="auto">
            <a:xfrm>
              <a:off x="4592638" y="3194050"/>
              <a:ext cx="322263" cy="558800"/>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4" name="Freeform 12"/>
            <p:cNvSpPr>
              <a:spLocks/>
            </p:cNvSpPr>
            <p:nvPr/>
          </p:nvSpPr>
          <p:spPr bwMode="auto">
            <a:xfrm>
              <a:off x="2824163" y="3662363"/>
              <a:ext cx="57150" cy="90488"/>
            </a:xfrm>
            <a:custGeom>
              <a:avLst/>
              <a:gdLst/>
              <a:ahLst/>
              <a:cxnLst>
                <a:cxn ang="0">
                  <a:pos x="36" y="9"/>
                </a:cxn>
                <a:cxn ang="0">
                  <a:pos x="18" y="9"/>
                </a:cxn>
                <a:cxn ang="0">
                  <a:pos x="16" y="25"/>
                </a:cxn>
                <a:cxn ang="0">
                  <a:pos x="32" y="25"/>
                </a:cxn>
                <a:cxn ang="0">
                  <a:pos x="30" y="31"/>
                </a:cxn>
                <a:cxn ang="0">
                  <a:pos x="14" y="31"/>
                </a:cxn>
                <a:cxn ang="0">
                  <a:pos x="10" y="49"/>
                </a:cxn>
                <a:cxn ang="0">
                  <a:pos x="30" y="49"/>
                </a:cxn>
                <a:cxn ang="0">
                  <a:pos x="30" y="57"/>
                </a:cxn>
                <a:cxn ang="0">
                  <a:pos x="0" y="57"/>
                </a:cxn>
                <a:cxn ang="0">
                  <a:pos x="10" y="0"/>
                </a:cxn>
                <a:cxn ang="0">
                  <a:pos x="36" y="0"/>
                </a:cxn>
                <a:cxn ang="0">
                  <a:pos x="36" y="9"/>
                </a:cxn>
              </a:cxnLst>
              <a:rect l="0" t="0" r="r" b="b"/>
              <a:pathLst>
                <a:path w="36" h="57">
                  <a:moveTo>
                    <a:pt x="36" y="9"/>
                  </a:moveTo>
                  <a:lnTo>
                    <a:pt x="18" y="9"/>
                  </a:lnTo>
                  <a:lnTo>
                    <a:pt x="16" y="25"/>
                  </a:lnTo>
                  <a:lnTo>
                    <a:pt x="32" y="25"/>
                  </a:lnTo>
                  <a:lnTo>
                    <a:pt x="30" y="31"/>
                  </a:lnTo>
                  <a:lnTo>
                    <a:pt x="14" y="31"/>
                  </a:lnTo>
                  <a:lnTo>
                    <a:pt x="10" y="49"/>
                  </a:lnTo>
                  <a:lnTo>
                    <a:pt x="30" y="49"/>
                  </a:lnTo>
                  <a:lnTo>
                    <a:pt x="30" y="57"/>
                  </a:lnTo>
                  <a:lnTo>
                    <a:pt x="0" y="57"/>
                  </a:lnTo>
                  <a:lnTo>
                    <a:pt x="10" y="0"/>
                  </a:lnTo>
                  <a:lnTo>
                    <a:pt x="36" y="0"/>
                  </a:lnTo>
                  <a:lnTo>
                    <a:pt x="36"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5" name="Freeform 13"/>
            <p:cNvSpPr>
              <a:spLocks/>
            </p:cNvSpPr>
            <p:nvPr/>
          </p:nvSpPr>
          <p:spPr bwMode="auto">
            <a:xfrm>
              <a:off x="2881313" y="3689350"/>
              <a:ext cx="68263" cy="63500"/>
            </a:xfrm>
            <a:custGeom>
              <a:avLst/>
              <a:gdLst/>
              <a:ahLst/>
              <a:cxnLst>
                <a:cxn ang="0">
                  <a:pos x="13" y="20"/>
                </a:cxn>
                <a:cxn ang="0">
                  <a:pos x="10" y="12"/>
                </a:cxn>
                <a:cxn ang="0">
                  <a:pos x="4" y="20"/>
                </a:cxn>
                <a:cxn ang="0">
                  <a:pos x="0" y="18"/>
                </a:cxn>
                <a:cxn ang="0">
                  <a:pos x="9" y="9"/>
                </a:cxn>
                <a:cxn ang="0">
                  <a:pos x="5" y="1"/>
                </a:cxn>
                <a:cxn ang="0">
                  <a:pos x="9" y="0"/>
                </a:cxn>
                <a:cxn ang="0">
                  <a:pos x="12" y="6"/>
                </a:cxn>
                <a:cxn ang="0">
                  <a:pos x="17" y="0"/>
                </a:cxn>
                <a:cxn ang="0">
                  <a:pos x="21" y="1"/>
                </a:cxn>
                <a:cxn ang="0">
                  <a:pos x="13" y="9"/>
                </a:cxn>
                <a:cxn ang="0">
                  <a:pos x="18" y="19"/>
                </a:cxn>
                <a:cxn ang="0">
                  <a:pos x="13" y="20"/>
                </a:cxn>
              </a:cxnLst>
              <a:rect l="0" t="0" r="r" b="b"/>
              <a:pathLst>
                <a:path w="21" h="20">
                  <a:moveTo>
                    <a:pt x="13" y="20"/>
                  </a:moveTo>
                  <a:cubicBezTo>
                    <a:pt x="12" y="18"/>
                    <a:pt x="11" y="15"/>
                    <a:pt x="10" y="12"/>
                  </a:cubicBezTo>
                  <a:cubicBezTo>
                    <a:pt x="8" y="15"/>
                    <a:pt x="6" y="18"/>
                    <a:pt x="4" y="20"/>
                  </a:cubicBezTo>
                  <a:cubicBezTo>
                    <a:pt x="0" y="18"/>
                    <a:pt x="0" y="18"/>
                    <a:pt x="0" y="18"/>
                  </a:cubicBezTo>
                  <a:cubicBezTo>
                    <a:pt x="3" y="15"/>
                    <a:pt x="6" y="12"/>
                    <a:pt x="9" y="9"/>
                  </a:cubicBezTo>
                  <a:cubicBezTo>
                    <a:pt x="7" y="7"/>
                    <a:pt x="6" y="4"/>
                    <a:pt x="5" y="1"/>
                  </a:cubicBezTo>
                  <a:cubicBezTo>
                    <a:pt x="9" y="0"/>
                    <a:pt x="9" y="0"/>
                    <a:pt x="9" y="0"/>
                  </a:cubicBezTo>
                  <a:cubicBezTo>
                    <a:pt x="10" y="2"/>
                    <a:pt x="11" y="4"/>
                    <a:pt x="12" y="6"/>
                  </a:cubicBezTo>
                  <a:cubicBezTo>
                    <a:pt x="14" y="4"/>
                    <a:pt x="15" y="2"/>
                    <a:pt x="17" y="0"/>
                  </a:cubicBezTo>
                  <a:cubicBezTo>
                    <a:pt x="21" y="1"/>
                    <a:pt x="21" y="1"/>
                    <a:pt x="21" y="1"/>
                  </a:cubicBezTo>
                  <a:cubicBezTo>
                    <a:pt x="18" y="4"/>
                    <a:pt x="16" y="6"/>
                    <a:pt x="13" y="9"/>
                  </a:cubicBezTo>
                  <a:cubicBezTo>
                    <a:pt x="15" y="12"/>
                    <a:pt x="17" y="16"/>
                    <a:pt x="18" y="19"/>
                  </a:cubicBezTo>
                  <a:lnTo>
                    <a:pt x="13" y="2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6" name="Freeform 14"/>
            <p:cNvSpPr>
              <a:spLocks noEditPoints="1"/>
            </p:cNvSpPr>
            <p:nvPr/>
          </p:nvSpPr>
          <p:spPr bwMode="auto">
            <a:xfrm>
              <a:off x="2946401" y="3689350"/>
              <a:ext cx="73025" cy="95250"/>
            </a:xfrm>
            <a:custGeom>
              <a:avLst/>
              <a:gdLst/>
              <a:ahLst/>
              <a:cxnLst>
                <a:cxn ang="0">
                  <a:pos x="11" y="17"/>
                </a:cxn>
                <a:cxn ang="0">
                  <a:pos x="18" y="7"/>
                </a:cxn>
                <a:cxn ang="0">
                  <a:pos x="15" y="3"/>
                </a:cxn>
                <a:cxn ang="0">
                  <a:pos x="8" y="16"/>
                </a:cxn>
                <a:cxn ang="0">
                  <a:pos x="11" y="17"/>
                </a:cxn>
                <a:cxn ang="0">
                  <a:pos x="10" y="3"/>
                </a:cxn>
                <a:cxn ang="0">
                  <a:pos x="10" y="3"/>
                </a:cxn>
                <a:cxn ang="0">
                  <a:pos x="17" y="0"/>
                </a:cxn>
                <a:cxn ang="0">
                  <a:pos x="23" y="7"/>
                </a:cxn>
                <a:cxn ang="0">
                  <a:pos x="12" y="20"/>
                </a:cxn>
                <a:cxn ang="0">
                  <a:pos x="7" y="19"/>
                </a:cxn>
                <a:cxn ang="0">
                  <a:pos x="5" y="30"/>
                </a:cxn>
                <a:cxn ang="0">
                  <a:pos x="0" y="30"/>
                </a:cxn>
                <a:cxn ang="0">
                  <a:pos x="6" y="0"/>
                </a:cxn>
                <a:cxn ang="0">
                  <a:pos x="11" y="0"/>
                </a:cxn>
                <a:cxn ang="0">
                  <a:pos x="10" y="3"/>
                </a:cxn>
              </a:cxnLst>
              <a:rect l="0" t="0" r="r" b="b"/>
              <a:pathLst>
                <a:path w="23" h="30">
                  <a:moveTo>
                    <a:pt x="11" y="17"/>
                  </a:moveTo>
                  <a:cubicBezTo>
                    <a:pt x="15" y="17"/>
                    <a:pt x="18" y="11"/>
                    <a:pt x="18" y="7"/>
                  </a:cubicBezTo>
                  <a:cubicBezTo>
                    <a:pt x="18" y="4"/>
                    <a:pt x="17" y="3"/>
                    <a:pt x="15" y="3"/>
                  </a:cubicBezTo>
                  <a:cubicBezTo>
                    <a:pt x="12" y="3"/>
                    <a:pt x="9" y="7"/>
                    <a:pt x="8" y="16"/>
                  </a:cubicBezTo>
                  <a:cubicBezTo>
                    <a:pt x="9" y="17"/>
                    <a:pt x="10" y="17"/>
                    <a:pt x="11" y="17"/>
                  </a:cubicBezTo>
                  <a:moveTo>
                    <a:pt x="10" y="3"/>
                  </a:moveTo>
                  <a:cubicBezTo>
                    <a:pt x="10" y="3"/>
                    <a:pt x="10" y="3"/>
                    <a:pt x="10" y="3"/>
                  </a:cubicBezTo>
                  <a:cubicBezTo>
                    <a:pt x="12" y="1"/>
                    <a:pt x="14" y="0"/>
                    <a:pt x="17" y="0"/>
                  </a:cubicBezTo>
                  <a:cubicBezTo>
                    <a:pt x="19" y="0"/>
                    <a:pt x="23" y="1"/>
                    <a:pt x="23" y="7"/>
                  </a:cubicBezTo>
                  <a:cubicBezTo>
                    <a:pt x="23" y="12"/>
                    <a:pt x="19" y="20"/>
                    <a:pt x="12" y="20"/>
                  </a:cubicBezTo>
                  <a:cubicBezTo>
                    <a:pt x="10" y="20"/>
                    <a:pt x="8" y="20"/>
                    <a:pt x="7" y="19"/>
                  </a:cubicBezTo>
                  <a:cubicBezTo>
                    <a:pt x="5" y="30"/>
                    <a:pt x="5" y="30"/>
                    <a:pt x="5" y="30"/>
                  </a:cubicBezTo>
                  <a:cubicBezTo>
                    <a:pt x="0" y="30"/>
                    <a:pt x="0" y="30"/>
                    <a:pt x="0" y="30"/>
                  </a:cubicBezTo>
                  <a:cubicBezTo>
                    <a:pt x="6" y="0"/>
                    <a:pt x="6" y="0"/>
                    <a:pt x="6" y="0"/>
                  </a:cubicBezTo>
                  <a:cubicBezTo>
                    <a:pt x="11" y="0"/>
                    <a:pt x="11" y="0"/>
                    <a:pt x="11" y="0"/>
                  </a:cubicBezTo>
                  <a:lnTo>
                    <a:pt x="10"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7" name="Freeform 15"/>
            <p:cNvSpPr>
              <a:spLocks noEditPoints="1"/>
            </p:cNvSpPr>
            <p:nvPr/>
          </p:nvSpPr>
          <p:spPr bwMode="auto">
            <a:xfrm>
              <a:off x="3025776"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3" y="3"/>
                    <a:pt x="11" y="3"/>
                  </a:cubicBezTo>
                  <a:cubicBezTo>
                    <a:pt x="9" y="3"/>
                    <a:pt x="7" y="5"/>
                    <a:pt x="6" y="9"/>
                  </a:cubicBezTo>
                  <a:cubicBezTo>
                    <a:pt x="9" y="9"/>
                    <a:pt x="13" y="7"/>
                    <a:pt x="13" y="4"/>
                  </a:cubicBezTo>
                  <a:moveTo>
                    <a:pt x="15" y="18"/>
                  </a:moveTo>
                  <a:cubicBezTo>
                    <a:pt x="12" y="20"/>
                    <a:pt x="9"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8" name="Freeform 16"/>
            <p:cNvSpPr>
              <a:spLocks/>
            </p:cNvSpPr>
            <p:nvPr/>
          </p:nvSpPr>
          <p:spPr bwMode="auto">
            <a:xfrm>
              <a:off x="3086101" y="3689350"/>
              <a:ext cx="47625" cy="63500"/>
            </a:xfrm>
            <a:custGeom>
              <a:avLst/>
              <a:gdLst/>
              <a:ahLst/>
              <a:cxnLst>
                <a:cxn ang="0">
                  <a:pos x="8" y="3"/>
                </a:cxn>
                <a:cxn ang="0">
                  <a:pos x="8" y="4"/>
                </a:cxn>
                <a:cxn ang="0">
                  <a:pos x="9" y="2"/>
                </a:cxn>
                <a:cxn ang="0">
                  <a:pos x="12" y="0"/>
                </a:cxn>
                <a:cxn ang="0">
                  <a:pos x="15" y="1"/>
                </a:cxn>
                <a:cxn ang="0">
                  <a:pos x="13" y="5"/>
                </a:cxn>
                <a:cxn ang="0">
                  <a:pos x="11" y="4"/>
                </a:cxn>
                <a:cxn ang="0">
                  <a:pos x="6" y="10"/>
                </a:cxn>
                <a:cxn ang="0">
                  <a:pos x="4" y="20"/>
                </a:cxn>
                <a:cxn ang="0">
                  <a:pos x="0" y="20"/>
                </a:cxn>
                <a:cxn ang="0">
                  <a:pos x="3"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2" y="0"/>
                  </a:cubicBezTo>
                  <a:cubicBezTo>
                    <a:pt x="13" y="0"/>
                    <a:pt x="14" y="0"/>
                    <a:pt x="15" y="1"/>
                  </a:cubicBezTo>
                  <a:cubicBezTo>
                    <a:pt x="13" y="5"/>
                    <a:pt x="13" y="5"/>
                    <a:pt x="13"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9" name="Freeform 17"/>
            <p:cNvSpPr>
              <a:spLocks/>
            </p:cNvSpPr>
            <p:nvPr/>
          </p:nvSpPr>
          <p:spPr bwMode="auto">
            <a:xfrm>
              <a:off x="3133726" y="3670300"/>
              <a:ext cx="44450" cy="82550"/>
            </a:xfrm>
            <a:custGeom>
              <a:avLst/>
              <a:gdLst/>
              <a:ahLst/>
              <a:cxnLst>
                <a:cxn ang="0">
                  <a:pos x="11" y="25"/>
                </a:cxn>
                <a:cxn ang="0">
                  <a:pos x="6" y="26"/>
                </a:cxn>
                <a:cxn ang="0">
                  <a:pos x="2" y="19"/>
                </a:cxn>
                <a:cxn ang="0">
                  <a:pos x="4" y="9"/>
                </a:cxn>
                <a:cxn ang="0">
                  <a:pos x="1" y="9"/>
                </a:cxn>
                <a:cxn ang="0">
                  <a:pos x="2" y="6"/>
                </a:cxn>
                <a:cxn ang="0">
                  <a:pos x="4" y="6"/>
                </a:cxn>
                <a:cxn ang="0">
                  <a:pos x="5" y="1"/>
                </a:cxn>
                <a:cxn ang="0">
                  <a:pos x="10" y="0"/>
                </a:cxn>
                <a:cxn ang="0">
                  <a:pos x="9" y="6"/>
                </a:cxn>
                <a:cxn ang="0">
                  <a:pos x="14" y="6"/>
                </a:cxn>
                <a:cxn ang="0">
                  <a:pos x="13" y="9"/>
                </a:cxn>
                <a:cxn ang="0">
                  <a:pos x="8" y="9"/>
                </a:cxn>
                <a:cxn ang="0">
                  <a:pos x="6" y="19"/>
                </a:cxn>
                <a:cxn ang="0">
                  <a:pos x="8" y="23"/>
                </a:cxn>
                <a:cxn ang="0">
                  <a:pos x="10" y="22"/>
                </a:cxn>
                <a:cxn ang="0">
                  <a:pos x="11" y="25"/>
                </a:cxn>
              </a:cxnLst>
              <a:rect l="0" t="0" r="r" b="b"/>
              <a:pathLst>
                <a:path w="14" h="26">
                  <a:moveTo>
                    <a:pt x="11" y="25"/>
                  </a:moveTo>
                  <a:cubicBezTo>
                    <a:pt x="9" y="26"/>
                    <a:pt x="7" y="26"/>
                    <a:pt x="6" y="26"/>
                  </a:cubicBezTo>
                  <a:cubicBezTo>
                    <a:pt x="2" y="26"/>
                    <a:pt x="0" y="25"/>
                    <a:pt x="2" y="19"/>
                  </a:cubicBezTo>
                  <a:cubicBezTo>
                    <a:pt x="4" y="9"/>
                    <a:pt x="4" y="9"/>
                    <a:pt x="4" y="9"/>
                  </a:cubicBezTo>
                  <a:cubicBezTo>
                    <a:pt x="1" y="9"/>
                    <a:pt x="1" y="9"/>
                    <a:pt x="1" y="9"/>
                  </a:cubicBezTo>
                  <a:cubicBezTo>
                    <a:pt x="2" y="6"/>
                    <a:pt x="2" y="6"/>
                    <a:pt x="2" y="6"/>
                  </a:cubicBezTo>
                  <a:cubicBezTo>
                    <a:pt x="4" y="6"/>
                    <a:pt x="4" y="6"/>
                    <a:pt x="4" y="6"/>
                  </a:cubicBezTo>
                  <a:cubicBezTo>
                    <a:pt x="5" y="1"/>
                    <a:pt x="5" y="1"/>
                    <a:pt x="5" y="1"/>
                  </a:cubicBezTo>
                  <a:cubicBezTo>
                    <a:pt x="10" y="0"/>
                    <a:pt x="10" y="0"/>
                    <a:pt x="10" y="0"/>
                  </a:cubicBezTo>
                  <a:cubicBezTo>
                    <a:pt x="9" y="6"/>
                    <a:pt x="9" y="6"/>
                    <a:pt x="9" y="6"/>
                  </a:cubicBezTo>
                  <a:cubicBezTo>
                    <a:pt x="14" y="6"/>
                    <a:pt x="14" y="6"/>
                    <a:pt x="14" y="6"/>
                  </a:cubicBezTo>
                  <a:cubicBezTo>
                    <a:pt x="13" y="9"/>
                    <a:pt x="13" y="9"/>
                    <a:pt x="13" y="9"/>
                  </a:cubicBezTo>
                  <a:cubicBezTo>
                    <a:pt x="8" y="9"/>
                    <a:pt x="8" y="9"/>
                    <a:pt x="8" y="9"/>
                  </a:cubicBezTo>
                  <a:cubicBezTo>
                    <a:pt x="6" y="19"/>
                    <a:pt x="6" y="19"/>
                    <a:pt x="6" y="19"/>
                  </a:cubicBezTo>
                  <a:cubicBezTo>
                    <a:pt x="6" y="23"/>
                    <a:pt x="7" y="23"/>
                    <a:pt x="8" y="23"/>
                  </a:cubicBezTo>
                  <a:cubicBezTo>
                    <a:pt x="9" y="23"/>
                    <a:pt x="10" y="23"/>
                    <a:pt x="10" y="22"/>
                  </a:cubicBezTo>
                  <a:lnTo>
                    <a:pt x="11" y="25"/>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0" name="Freeform 18"/>
            <p:cNvSpPr>
              <a:spLocks noEditPoints="1"/>
            </p:cNvSpPr>
            <p:nvPr/>
          </p:nvSpPr>
          <p:spPr bwMode="auto">
            <a:xfrm>
              <a:off x="3178176" y="3659188"/>
              <a:ext cx="31750" cy="93663"/>
            </a:xfrm>
            <a:custGeom>
              <a:avLst/>
              <a:gdLst/>
              <a:ahLst/>
              <a:cxnLst>
                <a:cxn ang="0">
                  <a:pos x="4" y="3"/>
                </a:cxn>
                <a:cxn ang="0">
                  <a:pos x="8" y="0"/>
                </a:cxn>
                <a:cxn ang="0">
                  <a:pos x="10" y="3"/>
                </a:cxn>
                <a:cxn ang="0">
                  <a:pos x="7" y="6"/>
                </a:cxn>
                <a:cxn ang="0">
                  <a:pos x="4" y="3"/>
                </a:cxn>
                <a:cxn ang="0">
                  <a:pos x="8" y="9"/>
                </a:cxn>
                <a:cxn ang="0">
                  <a:pos x="5" y="29"/>
                </a:cxn>
                <a:cxn ang="0">
                  <a:pos x="0" y="29"/>
                </a:cxn>
                <a:cxn ang="0">
                  <a:pos x="4" y="9"/>
                </a:cxn>
                <a:cxn ang="0">
                  <a:pos x="8" y="9"/>
                </a:cxn>
              </a:cxnLst>
              <a:rect l="0" t="0" r="r" b="b"/>
              <a:pathLst>
                <a:path w="10" h="29">
                  <a:moveTo>
                    <a:pt x="4" y="3"/>
                  </a:moveTo>
                  <a:cubicBezTo>
                    <a:pt x="5" y="2"/>
                    <a:pt x="6" y="0"/>
                    <a:pt x="8" y="0"/>
                  </a:cubicBezTo>
                  <a:cubicBezTo>
                    <a:pt x="9" y="0"/>
                    <a:pt x="10" y="2"/>
                    <a:pt x="10" y="3"/>
                  </a:cubicBezTo>
                  <a:cubicBezTo>
                    <a:pt x="10" y="5"/>
                    <a:pt x="8" y="6"/>
                    <a:pt x="7" y="6"/>
                  </a:cubicBezTo>
                  <a:cubicBezTo>
                    <a:pt x="5" y="6"/>
                    <a:pt x="4" y="5"/>
                    <a:pt x="4" y="3"/>
                  </a:cubicBezTo>
                  <a:moveTo>
                    <a:pt x="8" y="9"/>
                  </a:moveTo>
                  <a:cubicBezTo>
                    <a:pt x="5" y="29"/>
                    <a:pt x="5" y="29"/>
                    <a:pt x="5" y="29"/>
                  </a:cubicBezTo>
                  <a:cubicBezTo>
                    <a:pt x="0" y="29"/>
                    <a:pt x="0" y="29"/>
                    <a:pt x="0" y="29"/>
                  </a:cubicBezTo>
                  <a:cubicBezTo>
                    <a:pt x="4" y="9"/>
                    <a:pt x="4" y="9"/>
                    <a:pt x="4" y="9"/>
                  </a:cubicBezTo>
                  <a:lnTo>
                    <a:pt x="8"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1" name="Freeform 19"/>
            <p:cNvSpPr>
              <a:spLocks/>
            </p:cNvSpPr>
            <p:nvPr/>
          </p:nvSpPr>
          <p:spPr bwMode="auto">
            <a:xfrm>
              <a:off x="32067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6" y="17"/>
                </a:cxn>
                <a:cxn ang="0">
                  <a:pos x="9" y="14"/>
                </a:cxn>
                <a:cxn ang="0">
                  <a:pos x="6" y="10"/>
                </a:cxn>
                <a:cxn ang="0">
                  <a:pos x="4"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2" y="19"/>
                    <a:pt x="0" y="18"/>
                  </a:cubicBezTo>
                  <a:cubicBezTo>
                    <a:pt x="2" y="16"/>
                    <a:pt x="2" y="16"/>
                    <a:pt x="2" y="16"/>
                  </a:cubicBezTo>
                  <a:cubicBezTo>
                    <a:pt x="3" y="16"/>
                    <a:pt x="4" y="17"/>
                    <a:pt x="6" y="17"/>
                  </a:cubicBezTo>
                  <a:cubicBezTo>
                    <a:pt x="7" y="17"/>
                    <a:pt x="9" y="16"/>
                    <a:pt x="9" y="14"/>
                  </a:cubicBezTo>
                  <a:cubicBezTo>
                    <a:pt x="9" y="13"/>
                    <a:pt x="8" y="12"/>
                    <a:pt x="6" y="10"/>
                  </a:cubicBezTo>
                  <a:cubicBezTo>
                    <a:pt x="4" y="8"/>
                    <a:pt x="4" y="7"/>
                    <a:pt x="4" y="5"/>
                  </a:cubicBezTo>
                  <a:cubicBezTo>
                    <a:pt x="4"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2" name="Freeform 20"/>
            <p:cNvSpPr>
              <a:spLocks noEditPoints="1"/>
            </p:cNvSpPr>
            <p:nvPr/>
          </p:nvSpPr>
          <p:spPr bwMode="auto">
            <a:xfrm>
              <a:off x="3260726" y="3689350"/>
              <a:ext cx="57150" cy="63500"/>
            </a:xfrm>
            <a:custGeom>
              <a:avLst/>
              <a:gdLst/>
              <a:ahLst/>
              <a:cxnLst>
                <a:cxn ang="0">
                  <a:pos x="13" y="4"/>
                </a:cxn>
                <a:cxn ang="0">
                  <a:pos x="11" y="3"/>
                </a:cxn>
                <a:cxn ang="0">
                  <a:pos x="6" y="9"/>
                </a:cxn>
                <a:cxn ang="0">
                  <a:pos x="13" y="4"/>
                </a:cxn>
                <a:cxn ang="0">
                  <a:pos x="15" y="18"/>
                </a:cxn>
                <a:cxn ang="0">
                  <a:pos x="6" y="20"/>
                </a:cxn>
                <a:cxn ang="0">
                  <a:pos x="0" y="13"/>
                </a:cxn>
                <a:cxn ang="0">
                  <a:pos x="13" y="0"/>
                </a:cxn>
                <a:cxn ang="0">
                  <a:pos x="18" y="4"/>
                </a:cxn>
                <a:cxn ang="0">
                  <a:pos x="5" y="12"/>
                </a:cxn>
                <a:cxn ang="0">
                  <a:pos x="9" y="17"/>
                </a:cxn>
                <a:cxn ang="0">
                  <a:pos x="14" y="15"/>
                </a:cxn>
                <a:cxn ang="0">
                  <a:pos x="15" y="18"/>
                </a:cxn>
              </a:cxnLst>
              <a:rect l="0" t="0" r="r" b="b"/>
              <a:pathLst>
                <a:path w="18" h="20">
                  <a:moveTo>
                    <a:pt x="13" y="4"/>
                  </a:moveTo>
                  <a:cubicBezTo>
                    <a:pt x="13" y="3"/>
                    <a:pt x="13" y="3"/>
                    <a:pt x="11" y="3"/>
                  </a:cubicBezTo>
                  <a:cubicBezTo>
                    <a:pt x="9" y="3"/>
                    <a:pt x="7" y="5"/>
                    <a:pt x="6" y="9"/>
                  </a:cubicBezTo>
                  <a:cubicBezTo>
                    <a:pt x="10" y="9"/>
                    <a:pt x="13" y="7"/>
                    <a:pt x="13" y="4"/>
                  </a:cubicBezTo>
                  <a:moveTo>
                    <a:pt x="15" y="18"/>
                  </a:moveTo>
                  <a:cubicBezTo>
                    <a:pt x="12" y="20"/>
                    <a:pt x="9" y="20"/>
                    <a:pt x="6" y="20"/>
                  </a:cubicBezTo>
                  <a:cubicBezTo>
                    <a:pt x="3" y="20"/>
                    <a:pt x="0" y="17"/>
                    <a:pt x="0" y="13"/>
                  </a:cubicBezTo>
                  <a:cubicBezTo>
                    <a:pt x="0" y="7"/>
                    <a:pt x="5" y="0"/>
                    <a:pt x="13" y="0"/>
                  </a:cubicBezTo>
                  <a:cubicBezTo>
                    <a:pt x="15" y="0"/>
                    <a:pt x="18" y="1"/>
                    <a:pt x="18" y="4"/>
                  </a:cubicBezTo>
                  <a:cubicBezTo>
                    <a:pt x="18"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3" name="Freeform 21"/>
            <p:cNvSpPr>
              <a:spLocks/>
            </p:cNvSpPr>
            <p:nvPr/>
          </p:nvSpPr>
          <p:spPr bwMode="auto">
            <a:xfrm>
              <a:off x="3311526" y="3736975"/>
              <a:ext cx="28575" cy="38100"/>
            </a:xfrm>
            <a:custGeom>
              <a:avLst/>
              <a:gdLst/>
              <a:ahLst/>
              <a:cxnLst>
                <a:cxn ang="0">
                  <a:pos x="0" y="11"/>
                </a:cxn>
                <a:cxn ang="0">
                  <a:pos x="4" y="4"/>
                </a:cxn>
                <a:cxn ang="0">
                  <a:pos x="8" y="0"/>
                </a:cxn>
                <a:cxn ang="0">
                  <a:pos x="9" y="1"/>
                </a:cxn>
                <a:cxn ang="0">
                  <a:pos x="8" y="4"/>
                </a:cxn>
                <a:cxn ang="0">
                  <a:pos x="2" y="12"/>
                </a:cxn>
                <a:cxn ang="0">
                  <a:pos x="0" y="11"/>
                </a:cxn>
              </a:cxnLst>
              <a:rect l="0" t="0" r="r" b="b"/>
              <a:pathLst>
                <a:path w="9" h="12">
                  <a:moveTo>
                    <a:pt x="0" y="11"/>
                  </a:moveTo>
                  <a:cubicBezTo>
                    <a:pt x="4" y="4"/>
                    <a:pt x="4" y="4"/>
                    <a:pt x="4" y="4"/>
                  </a:cubicBezTo>
                  <a:cubicBezTo>
                    <a:pt x="6" y="1"/>
                    <a:pt x="6" y="0"/>
                    <a:pt x="8" y="0"/>
                  </a:cubicBezTo>
                  <a:cubicBezTo>
                    <a:pt x="9" y="0"/>
                    <a:pt x="9" y="0"/>
                    <a:pt x="9" y="1"/>
                  </a:cubicBezTo>
                  <a:cubicBezTo>
                    <a:pt x="9" y="2"/>
                    <a:pt x="9" y="3"/>
                    <a:pt x="8" y="4"/>
                  </a:cubicBezTo>
                  <a:cubicBezTo>
                    <a:pt x="2" y="12"/>
                    <a:pt x="2" y="12"/>
                    <a:pt x="2" y="12"/>
                  </a:cubicBezTo>
                  <a:lnTo>
                    <a:pt x="0" y="11"/>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4" name="Freeform 22"/>
            <p:cNvSpPr>
              <a:spLocks noEditPoints="1"/>
            </p:cNvSpPr>
            <p:nvPr/>
          </p:nvSpPr>
          <p:spPr bwMode="auto">
            <a:xfrm>
              <a:off x="3394076"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5" name="Freeform 23"/>
            <p:cNvSpPr>
              <a:spLocks/>
            </p:cNvSpPr>
            <p:nvPr/>
          </p:nvSpPr>
          <p:spPr bwMode="auto">
            <a:xfrm>
              <a:off x="3467101" y="3689350"/>
              <a:ext cx="60325" cy="63500"/>
            </a:xfrm>
            <a:custGeom>
              <a:avLst/>
              <a:gdLst/>
              <a:ahLst/>
              <a:cxnLst>
                <a:cxn ang="0">
                  <a:pos x="11" y="16"/>
                </a:cxn>
                <a:cxn ang="0">
                  <a:pos x="11" y="16"/>
                </a:cxn>
                <a:cxn ang="0">
                  <a:pos x="4" y="20"/>
                </a:cxn>
                <a:cxn ang="0">
                  <a:pos x="0" y="16"/>
                </a:cxn>
                <a:cxn ang="0">
                  <a:pos x="0" y="11"/>
                </a:cxn>
                <a:cxn ang="0">
                  <a:pos x="3" y="0"/>
                </a:cxn>
                <a:cxn ang="0">
                  <a:pos x="7" y="0"/>
                </a:cxn>
                <a:cxn ang="0">
                  <a:pos x="5" y="11"/>
                </a:cxn>
                <a:cxn ang="0">
                  <a:pos x="5" y="14"/>
                </a:cxn>
                <a:cxn ang="0">
                  <a:pos x="6" y="17"/>
                </a:cxn>
                <a:cxn ang="0">
                  <a:pos x="13" y="7"/>
                </a:cxn>
                <a:cxn ang="0">
                  <a:pos x="14" y="0"/>
                </a:cxn>
                <a:cxn ang="0">
                  <a:pos x="19" y="0"/>
                </a:cxn>
                <a:cxn ang="0">
                  <a:pos x="15" y="20"/>
                </a:cxn>
                <a:cxn ang="0">
                  <a:pos x="11" y="20"/>
                </a:cxn>
                <a:cxn ang="0">
                  <a:pos x="11" y="16"/>
                </a:cxn>
              </a:cxnLst>
              <a:rect l="0" t="0" r="r" b="b"/>
              <a:pathLst>
                <a:path w="19" h="20">
                  <a:moveTo>
                    <a:pt x="11" y="16"/>
                  </a:moveTo>
                  <a:cubicBezTo>
                    <a:pt x="11" y="16"/>
                    <a:pt x="11" y="16"/>
                    <a:pt x="11" y="16"/>
                  </a:cubicBezTo>
                  <a:cubicBezTo>
                    <a:pt x="9" y="19"/>
                    <a:pt x="6" y="20"/>
                    <a:pt x="4" y="20"/>
                  </a:cubicBezTo>
                  <a:cubicBezTo>
                    <a:pt x="2" y="20"/>
                    <a:pt x="0" y="19"/>
                    <a:pt x="0" y="16"/>
                  </a:cubicBezTo>
                  <a:cubicBezTo>
                    <a:pt x="0" y="15"/>
                    <a:pt x="0" y="13"/>
                    <a:pt x="0" y="11"/>
                  </a:cubicBezTo>
                  <a:cubicBezTo>
                    <a:pt x="3" y="0"/>
                    <a:pt x="3" y="0"/>
                    <a:pt x="3" y="0"/>
                  </a:cubicBezTo>
                  <a:cubicBezTo>
                    <a:pt x="7" y="0"/>
                    <a:pt x="7" y="0"/>
                    <a:pt x="7" y="0"/>
                  </a:cubicBezTo>
                  <a:cubicBezTo>
                    <a:pt x="5" y="11"/>
                    <a:pt x="5" y="11"/>
                    <a:pt x="5" y="11"/>
                  </a:cubicBezTo>
                  <a:cubicBezTo>
                    <a:pt x="5" y="13"/>
                    <a:pt x="5" y="13"/>
                    <a:pt x="5" y="14"/>
                  </a:cubicBezTo>
                  <a:cubicBezTo>
                    <a:pt x="5" y="16"/>
                    <a:pt x="6" y="17"/>
                    <a:pt x="6" y="17"/>
                  </a:cubicBezTo>
                  <a:cubicBezTo>
                    <a:pt x="9" y="17"/>
                    <a:pt x="12" y="12"/>
                    <a:pt x="13" y="7"/>
                  </a:cubicBezTo>
                  <a:cubicBezTo>
                    <a:pt x="14" y="0"/>
                    <a:pt x="14" y="0"/>
                    <a:pt x="14" y="0"/>
                  </a:cubicBezTo>
                  <a:cubicBezTo>
                    <a:pt x="19" y="0"/>
                    <a:pt x="19" y="0"/>
                    <a:pt x="19" y="0"/>
                  </a:cubicBezTo>
                  <a:cubicBezTo>
                    <a:pt x="15" y="20"/>
                    <a:pt x="15" y="20"/>
                    <a:pt x="15" y="20"/>
                  </a:cubicBezTo>
                  <a:cubicBezTo>
                    <a:pt x="11" y="20"/>
                    <a:pt x="11" y="20"/>
                    <a:pt x="11" y="20"/>
                  </a:cubicBezTo>
                  <a:lnTo>
                    <a:pt x="11"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6" name="Freeform 24"/>
            <p:cNvSpPr>
              <a:spLocks/>
            </p:cNvSpPr>
            <p:nvPr/>
          </p:nvSpPr>
          <p:spPr bwMode="auto">
            <a:xfrm>
              <a:off x="3533776" y="3689350"/>
              <a:ext cx="47625" cy="63500"/>
            </a:xfrm>
            <a:custGeom>
              <a:avLst/>
              <a:gdLst/>
              <a:ahLst/>
              <a:cxnLst>
                <a:cxn ang="0">
                  <a:pos x="8" y="3"/>
                </a:cxn>
                <a:cxn ang="0">
                  <a:pos x="8" y="4"/>
                </a:cxn>
                <a:cxn ang="0">
                  <a:pos x="9" y="2"/>
                </a:cxn>
                <a:cxn ang="0">
                  <a:pos x="13" y="0"/>
                </a:cxn>
                <a:cxn ang="0">
                  <a:pos x="15" y="1"/>
                </a:cxn>
                <a:cxn ang="0">
                  <a:pos x="13" y="5"/>
                </a:cxn>
                <a:cxn ang="0">
                  <a:pos x="11" y="4"/>
                </a:cxn>
                <a:cxn ang="0">
                  <a:pos x="7" y="10"/>
                </a:cxn>
                <a:cxn ang="0">
                  <a:pos x="5" y="20"/>
                </a:cxn>
                <a:cxn ang="0">
                  <a:pos x="0" y="20"/>
                </a:cxn>
                <a:cxn ang="0">
                  <a:pos x="4"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3" y="0"/>
                  </a:cubicBezTo>
                  <a:cubicBezTo>
                    <a:pt x="14" y="0"/>
                    <a:pt x="15" y="0"/>
                    <a:pt x="15" y="1"/>
                  </a:cubicBezTo>
                  <a:cubicBezTo>
                    <a:pt x="13" y="5"/>
                    <a:pt x="13" y="5"/>
                    <a:pt x="13" y="5"/>
                  </a:cubicBezTo>
                  <a:cubicBezTo>
                    <a:pt x="12" y="5"/>
                    <a:pt x="12" y="4"/>
                    <a:pt x="11" y="4"/>
                  </a:cubicBezTo>
                  <a:cubicBezTo>
                    <a:pt x="9" y="4"/>
                    <a:pt x="7" y="6"/>
                    <a:pt x="7" y="10"/>
                  </a:cubicBezTo>
                  <a:cubicBezTo>
                    <a:pt x="5" y="20"/>
                    <a:pt x="5" y="20"/>
                    <a:pt x="5" y="20"/>
                  </a:cubicBezTo>
                  <a:cubicBezTo>
                    <a:pt x="0" y="20"/>
                    <a:pt x="0" y="20"/>
                    <a:pt x="0" y="20"/>
                  </a:cubicBezTo>
                  <a:cubicBezTo>
                    <a:pt x="4" y="0"/>
                    <a:pt x="4" y="0"/>
                    <a:pt x="4"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7" name="Freeform 25"/>
            <p:cNvSpPr>
              <a:spLocks/>
            </p:cNvSpPr>
            <p:nvPr/>
          </p:nvSpPr>
          <p:spPr bwMode="auto">
            <a:xfrm>
              <a:off x="36131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5" y="17"/>
                </a:cxn>
                <a:cxn ang="0">
                  <a:pos x="9" y="14"/>
                </a:cxn>
                <a:cxn ang="0">
                  <a:pos x="6" y="10"/>
                </a:cxn>
                <a:cxn ang="0">
                  <a:pos x="3"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1" y="19"/>
                    <a:pt x="0" y="18"/>
                  </a:cubicBezTo>
                  <a:cubicBezTo>
                    <a:pt x="2" y="16"/>
                    <a:pt x="2" y="16"/>
                    <a:pt x="2" y="16"/>
                  </a:cubicBezTo>
                  <a:cubicBezTo>
                    <a:pt x="3" y="16"/>
                    <a:pt x="4" y="17"/>
                    <a:pt x="5" y="17"/>
                  </a:cubicBezTo>
                  <a:cubicBezTo>
                    <a:pt x="7" y="17"/>
                    <a:pt x="9" y="16"/>
                    <a:pt x="9" y="14"/>
                  </a:cubicBezTo>
                  <a:cubicBezTo>
                    <a:pt x="9" y="13"/>
                    <a:pt x="8" y="12"/>
                    <a:pt x="6" y="10"/>
                  </a:cubicBezTo>
                  <a:cubicBezTo>
                    <a:pt x="4" y="8"/>
                    <a:pt x="3" y="7"/>
                    <a:pt x="3" y="5"/>
                  </a:cubicBezTo>
                  <a:cubicBezTo>
                    <a:pt x="3"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8" name="Freeform 26"/>
            <p:cNvSpPr>
              <a:spLocks noEditPoints="1"/>
            </p:cNvSpPr>
            <p:nvPr/>
          </p:nvSpPr>
          <p:spPr bwMode="auto">
            <a:xfrm>
              <a:off x="3667126" y="3689350"/>
              <a:ext cx="63500" cy="63500"/>
            </a:xfrm>
            <a:custGeom>
              <a:avLst/>
              <a:gdLst/>
              <a:ahLst/>
              <a:cxnLst>
                <a:cxn ang="0">
                  <a:pos x="15" y="8"/>
                </a:cxn>
                <a:cxn ang="0">
                  <a:pos x="11" y="2"/>
                </a:cxn>
                <a:cxn ang="0">
                  <a:pos x="5" y="11"/>
                </a:cxn>
                <a:cxn ang="0">
                  <a:pos x="10" y="17"/>
                </a:cxn>
                <a:cxn ang="0">
                  <a:pos x="15" y="8"/>
                </a:cxn>
                <a:cxn ang="0">
                  <a:pos x="0" y="12"/>
                </a:cxn>
                <a:cxn ang="0">
                  <a:pos x="11" y="0"/>
                </a:cxn>
                <a:cxn ang="0">
                  <a:pos x="20" y="8"/>
                </a:cxn>
                <a:cxn ang="0">
                  <a:pos x="9" y="20"/>
                </a:cxn>
                <a:cxn ang="0">
                  <a:pos x="0" y="12"/>
                </a:cxn>
              </a:cxnLst>
              <a:rect l="0" t="0" r="r" b="b"/>
              <a:pathLst>
                <a:path w="20" h="20">
                  <a:moveTo>
                    <a:pt x="15" y="8"/>
                  </a:moveTo>
                  <a:cubicBezTo>
                    <a:pt x="15" y="5"/>
                    <a:pt x="14" y="2"/>
                    <a:pt x="11" y="2"/>
                  </a:cubicBezTo>
                  <a:cubicBezTo>
                    <a:pt x="7" y="2"/>
                    <a:pt x="5" y="8"/>
                    <a:pt x="5" y="11"/>
                  </a:cubicBezTo>
                  <a:cubicBezTo>
                    <a:pt x="5" y="15"/>
                    <a:pt x="7" y="17"/>
                    <a:pt x="10" y="17"/>
                  </a:cubicBezTo>
                  <a:cubicBezTo>
                    <a:pt x="11" y="17"/>
                    <a:pt x="15" y="16"/>
                    <a:pt x="15" y="8"/>
                  </a:cubicBezTo>
                  <a:moveTo>
                    <a:pt x="0" y="12"/>
                  </a:moveTo>
                  <a:cubicBezTo>
                    <a:pt x="0" y="3"/>
                    <a:pt x="7" y="0"/>
                    <a:pt x="11" y="0"/>
                  </a:cubicBezTo>
                  <a:cubicBezTo>
                    <a:pt x="18" y="0"/>
                    <a:pt x="20" y="4"/>
                    <a:pt x="20" y="8"/>
                  </a:cubicBezTo>
                  <a:cubicBezTo>
                    <a:pt x="20" y="14"/>
                    <a:pt x="16" y="20"/>
                    <a:pt x="9" y="20"/>
                  </a:cubicBezTo>
                  <a:cubicBezTo>
                    <a:pt x="4"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9" name="Freeform 27"/>
            <p:cNvSpPr>
              <a:spLocks/>
            </p:cNvSpPr>
            <p:nvPr/>
          </p:nvSpPr>
          <p:spPr bwMode="auto">
            <a:xfrm>
              <a:off x="3740151" y="3689350"/>
              <a:ext cx="63500" cy="63500"/>
            </a:xfrm>
            <a:custGeom>
              <a:avLst/>
              <a:gdLst/>
              <a:ahLst/>
              <a:cxnLst>
                <a:cxn ang="0">
                  <a:pos x="12" y="16"/>
                </a:cxn>
                <a:cxn ang="0">
                  <a:pos x="12" y="16"/>
                </a:cxn>
                <a:cxn ang="0">
                  <a:pos x="5" y="20"/>
                </a:cxn>
                <a:cxn ang="0">
                  <a:pos x="0" y="16"/>
                </a:cxn>
                <a:cxn ang="0">
                  <a:pos x="1" y="11"/>
                </a:cxn>
                <a:cxn ang="0">
                  <a:pos x="3" y="0"/>
                </a:cxn>
                <a:cxn ang="0">
                  <a:pos x="8" y="0"/>
                </a:cxn>
                <a:cxn ang="0">
                  <a:pos x="6" y="11"/>
                </a:cxn>
                <a:cxn ang="0">
                  <a:pos x="5" y="14"/>
                </a:cxn>
                <a:cxn ang="0">
                  <a:pos x="7" y="17"/>
                </a:cxn>
                <a:cxn ang="0">
                  <a:pos x="14" y="7"/>
                </a:cxn>
                <a:cxn ang="0">
                  <a:pos x="15" y="0"/>
                </a:cxn>
                <a:cxn ang="0">
                  <a:pos x="20" y="0"/>
                </a:cxn>
                <a:cxn ang="0">
                  <a:pos x="16" y="20"/>
                </a:cxn>
                <a:cxn ang="0">
                  <a:pos x="11" y="20"/>
                </a:cxn>
                <a:cxn ang="0">
                  <a:pos x="12" y="16"/>
                </a:cxn>
              </a:cxnLst>
              <a:rect l="0" t="0" r="r" b="b"/>
              <a:pathLst>
                <a:path w="20" h="20">
                  <a:moveTo>
                    <a:pt x="12" y="16"/>
                  </a:moveTo>
                  <a:cubicBezTo>
                    <a:pt x="12" y="16"/>
                    <a:pt x="12" y="16"/>
                    <a:pt x="12" y="16"/>
                  </a:cubicBezTo>
                  <a:cubicBezTo>
                    <a:pt x="9" y="19"/>
                    <a:pt x="7" y="20"/>
                    <a:pt x="5" y="20"/>
                  </a:cubicBezTo>
                  <a:cubicBezTo>
                    <a:pt x="3" y="20"/>
                    <a:pt x="0" y="19"/>
                    <a:pt x="0" y="16"/>
                  </a:cubicBezTo>
                  <a:cubicBezTo>
                    <a:pt x="0" y="15"/>
                    <a:pt x="0" y="13"/>
                    <a:pt x="1" y="11"/>
                  </a:cubicBezTo>
                  <a:cubicBezTo>
                    <a:pt x="3" y="0"/>
                    <a:pt x="3" y="0"/>
                    <a:pt x="3" y="0"/>
                  </a:cubicBezTo>
                  <a:cubicBezTo>
                    <a:pt x="8" y="0"/>
                    <a:pt x="8" y="0"/>
                    <a:pt x="8" y="0"/>
                  </a:cubicBezTo>
                  <a:cubicBezTo>
                    <a:pt x="6" y="11"/>
                    <a:pt x="6" y="11"/>
                    <a:pt x="6" y="11"/>
                  </a:cubicBezTo>
                  <a:cubicBezTo>
                    <a:pt x="5" y="13"/>
                    <a:pt x="5" y="13"/>
                    <a:pt x="5" y="14"/>
                  </a:cubicBezTo>
                  <a:cubicBezTo>
                    <a:pt x="5" y="16"/>
                    <a:pt x="7" y="17"/>
                    <a:pt x="7" y="17"/>
                  </a:cubicBezTo>
                  <a:cubicBezTo>
                    <a:pt x="9" y="17"/>
                    <a:pt x="13" y="12"/>
                    <a:pt x="14" y="7"/>
                  </a:cubicBezTo>
                  <a:cubicBezTo>
                    <a:pt x="15" y="0"/>
                    <a:pt x="15" y="0"/>
                    <a:pt x="15" y="0"/>
                  </a:cubicBezTo>
                  <a:cubicBezTo>
                    <a:pt x="20" y="0"/>
                    <a:pt x="20" y="0"/>
                    <a:pt x="20" y="0"/>
                  </a:cubicBezTo>
                  <a:cubicBezTo>
                    <a:pt x="16" y="20"/>
                    <a:pt x="16" y="20"/>
                    <a:pt x="16" y="20"/>
                  </a:cubicBezTo>
                  <a:cubicBezTo>
                    <a:pt x="11" y="20"/>
                    <a:pt x="11" y="20"/>
                    <a:pt x="11" y="20"/>
                  </a:cubicBezTo>
                  <a:lnTo>
                    <a:pt x="12"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0" name="Freeform 28"/>
            <p:cNvSpPr>
              <a:spLocks/>
            </p:cNvSpPr>
            <p:nvPr/>
          </p:nvSpPr>
          <p:spPr bwMode="auto">
            <a:xfrm>
              <a:off x="3810001" y="3689350"/>
              <a:ext cx="49213"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1" name="Freeform 29"/>
            <p:cNvSpPr>
              <a:spLocks/>
            </p:cNvSpPr>
            <p:nvPr/>
          </p:nvSpPr>
          <p:spPr bwMode="auto">
            <a:xfrm>
              <a:off x="3856038" y="3689350"/>
              <a:ext cx="53975" cy="63500"/>
            </a:xfrm>
            <a:custGeom>
              <a:avLst/>
              <a:gdLst/>
              <a:ahLst/>
              <a:cxnLst>
                <a:cxn ang="0">
                  <a:pos x="15" y="18"/>
                </a:cxn>
                <a:cxn ang="0">
                  <a:pos x="8" y="20"/>
                </a:cxn>
                <a:cxn ang="0">
                  <a:pos x="0" y="12"/>
                </a:cxn>
                <a:cxn ang="0">
                  <a:pos x="11" y="0"/>
                </a:cxn>
                <a:cxn ang="0">
                  <a:pos x="17" y="2"/>
                </a:cxn>
                <a:cxn ang="0">
                  <a:pos x="15" y="4"/>
                </a:cxn>
                <a:cxn ang="0">
                  <a:pos x="11" y="3"/>
                </a:cxn>
                <a:cxn ang="0">
                  <a:pos x="5" y="12"/>
                </a:cxn>
                <a:cxn ang="0">
                  <a:pos x="9" y="17"/>
                </a:cxn>
                <a:cxn ang="0">
                  <a:pos x="13" y="15"/>
                </a:cxn>
                <a:cxn ang="0">
                  <a:pos x="15" y="18"/>
                </a:cxn>
              </a:cxnLst>
              <a:rect l="0" t="0" r="r" b="b"/>
              <a:pathLst>
                <a:path w="17" h="20">
                  <a:moveTo>
                    <a:pt x="15" y="18"/>
                  </a:moveTo>
                  <a:cubicBezTo>
                    <a:pt x="12" y="20"/>
                    <a:pt x="11" y="20"/>
                    <a:pt x="8" y="20"/>
                  </a:cubicBezTo>
                  <a:cubicBezTo>
                    <a:pt x="3" y="20"/>
                    <a:pt x="0" y="17"/>
                    <a:pt x="0" y="12"/>
                  </a:cubicBezTo>
                  <a:cubicBezTo>
                    <a:pt x="0" y="6"/>
                    <a:pt x="4" y="0"/>
                    <a:pt x="11" y="0"/>
                  </a:cubicBezTo>
                  <a:cubicBezTo>
                    <a:pt x="14" y="0"/>
                    <a:pt x="15" y="0"/>
                    <a:pt x="17" y="2"/>
                  </a:cubicBezTo>
                  <a:cubicBezTo>
                    <a:pt x="15" y="4"/>
                    <a:pt x="15" y="4"/>
                    <a:pt x="15" y="4"/>
                  </a:cubicBezTo>
                  <a:cubicBezTo>
                    <a:pt x="14" y="4"/>
                    <a:pt x="13" y="3"/>
                    <a:pt x="11" y="3"/>
                  </a:cubicBezTo>
                  <a:cubicBezTo>
                    <a:pt x="8" y="3"/>
                    <a:pt x="5" y="7"/>
                    <a:pt x="5" y="12"/>
                  </a:cubicBezTo>
                  <a:cubicBezTo>
                    <a:pt x="5" y="14"/>
                    <a:pt x="7" y="17"/>
                    <a:pt x="9" y="17"/>
                  </a:cubicBezTo>
                  <a:cubicBezTo>
                    <a:pt x="11" y="17"/>
                    <a:pt x="12"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2" name="Freeform 30"/>
            <p:cNvSpPr>
              <a:spLocks noEditPoints="1"/>
            </p:cNvSpPr>
            <p:nvPr/>
          </p:nvSpPr>
          <p:spPr bwMode="auto">
            <a:xfrm>
              <a:off x="3913188" y="3689350"/>
              <a:ext cx="53975" cy="63500"/>
            </a:xfrm>
            <a:custGeom>
              <a:avLst/>
              <a:gdLst/>
              <a:ahLst/>
              <a:cxnLst>
                <a:cxn ang="0">
                  <a:pos x="13" y="4"/>
                </a:cxn>
                <a:cxn ang="0">
                  <a:pos x="11" y="3"/>
                </a:cxn>
                <a:cxn ang="0">
                  <a:pos x="5" y="9"/>
                </a:cxn>
                <a:cxn ang="0">
                  <a:pos x="13" y="4"/>
                </a:cxn>
                <a:cxn ang="0">
                  <a:pos x="15" y="18"/>
                </a:cxn>
                <a:cxn ang="0">
                  <a:pos x="6" y="20"/>
                </a:cxn>
                <a:cxn ang="0">
                  <a:pos x="0" y="13"/>
                </a:cxn>
                <a:cxn ang="0">
                  <a:pos x="12" y="0"/>
                </a:cxn>
                <a:cxn ang="0">
                  <a:pos x="17" y="4"/>
                </a:cxn>
                <a:cxn ang="0">
                  <a:pos x="5" y="12"/>
                </a:cxn>
                <a:cxn ang="0">
                  <a:pos x="8" y="17"/>
                </a:cxn>
                <a:cxn ang="0">
                  <a:pos x="13" y="15"/>
                </a:cxn>
                <a:cxn ang="0">
                  <a:pos x="15" y="18"/>
                </a:cxn>
              </a:cxnLst>
              <a:rect l="0" t="0" r="r" b="b"/>
              <a:pathLst>
                <a:path w="17" h="20">
                  <a:moveTo>
                    <a:pt x="13" y="4"/>
                  </a:moveTo>
                  <a:cubicBezTo>
                    <a:pt x="13" y="3"/>
                    <a:pt x="12" y="3"/>
                    <a:pt x="11" y="3"/>
                  </a:cubicBezTo>
                  <a:cubicBezTo>
                    <a:pt x="9" y="3"/>
                    <a:pt x="6" y="5"/>
                    <a:pt x="5" y="9"/>
                  </a:cubicBezTo>
                  <a:cubicBezTo>
                    <a:pt x="9" y="9"/>
                    <a:pt x="13" y="7"/>
                    <a:pt x="13" y="4"/>
                  </a:cubicBezTo>
                  <a:moveTo>
                    <a:pt x="15"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5" y="13"/>
                    <a:pt x="5" y="17"/>
                    <a:pt x="8" y="17"/>
                  </a:cubicBezTo>
                  <a:cubicBezTo>
                    <a:pt x="10" y="17"/>
                    <a:pt x="11"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3" name="Freeform 31"/>
            <p:cNvSpPr>
              <a:spLocks noEditPoints="1"/>
            </p:cNvSpPr>
            <p:nvPr/>
          </p:nvSpPr>
          <p:spPr bwMode="auto">
            <a:xfrm>
              <a:off x="4008438"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4" name="Freeform 32"/>
            <p:cNvSpPr>
              <a:spLocks/>
            </p:cNvSpPr>
            <p:nvPr/>
          </p:nvSpPr>
          <p:spPr bwMode="auto">
            <a:xfrm>
              <a:off x="4078288" y="3659188"/>
              <a:ext cx="50800" cy="93663"/>
            </a:xfrm>
            <a:custGeom>
              <a:avLst/>
              <a:gdLst/>
              <a:ahLst/>
              <a:cxnLst>
                <a:cxn ang="0">
                  <a:pos x="0" y="29"/>
                </a:cxn>
                <a:cxn ang="0">
                  <a:pos x="4" y="12"/>
                </a:cxn>
                <a:cxn ang="0">
                  <a:pos x="1" y="12"/>
                </a:cxn>
                <a:cxn ang="0">
                  <a:pos x="1" y="9"/>
                </a:cxn>
                <a:cxn ang="0">
                  <a:pos x="4" y="9"/>
                </a:cxn>
                <a:cxn ang="0">
                  <a:pos x="5" y="7"/>
                </a:cxn>
                <a:cxn ang="0">
                  <a:pos x="12" y="0"/>
                </a:cxn>
                <a:cxn ang="0">
                  <a:pos x="16" y="1"/>
                </a:cxn>
                <a:cxn ang="0">
                  <a:pos x="14" y="3"/>
                </a:cxn>
                <a:cxn ang="0">
                  <a:pos x="12" y="3"/>
                </a:cxn>
                <a:cxn ang="0">
                  <a:pos x="10" y="6"/>
                </a:cxn>
                <a:cxn ang="0">
                  <a:pos x="9" y="9"/>
                </a:cxn>
                <a:cxn ang="0">
                  <a:pos x="13" y="9"/>
                </a:cxn>
                <a:cxn ang="0">
                  <a:pos x="13" y="12"/>
                </a:cxn>
                <a:cxn ang="0">
                  <a:pos x="8" y="12"/>
                </a:cxn>
                <a:cxn ang="0">
                  <a:pos x="5" y="29"/>
                </a:cxn>
                <a:cxn ang="0">
                  <a:pos x="0" y="29"/>
                </a:cxn>
              </a:cxnLst>
              <a:rect l="0" t="0" r="r" b="b"/>
              <a:pathLst>
                <a:path w="16" h="29">
                  <a:moveTo>
                    <a:pt x="0" y="29"/>
                  </a:moveTo>
                  <a:cubicBezTo>
                    <a:pt x="4" y="12"/>
                    <a:pt x="4" y="12"/>
                    <a:pt x="4" y="12"/>
                  </a:cubicBezTo>
                  <a:cubicBezTo>
                    <a:pt x="1" y="12"/>
                    <a:pt x="1" y="12"/>
                    <a:pt x="1" y="12"/>
                  </a:cubicBezTo>
                  <a:cubicBezTo>
                    <a:pt x="1" y="9"/>
                    <a:pt x="1" y="9"/>
                    <a:pt x="1" y="9"/>
                  </a:cubicBezTo>
                  <a:cubicBezTo>
                    <a:pt x="4" y="9"/>
                    <a:pt x="4" y="9"/>
                    <a:pt x="4" y="9"/>
                  </a:cubicBezTo>
                  <a:cubicBezTo>
                    <a:pt x="5" y="7"/>
                    <a:pt x="5" y="7"/>
                    <a:pt x="5" y="7"/>
                  </a:cubicBezTo>
                  <a:cubicBezTo>
                    <a:pt x="6" y="2"/>
                    <a:pt x="9" y="0"/>
                    <a:pt x="12" y="0"/>
                  </a:cubicBezTo>
                  <a:cubicBezTo>
                    <a:pt x="13" y="0"/>
                    <a:pt x="14" y="0"/>
                    <a:pt x="16" y="1"/>
                  </a:cubicBezTo>
                  <a:cubicBezTo>
                    <a:pt x="14" y="3"/>
                    <a:pt x="14" y="3"/>
                    <a:pt x="14" y="3"/>
                  </a:cubicBezTo>
                  <a:cubicBezTo>
                    <a:pt x="14" y="3"/>
                    <a:pt x="13" y="3"/>
                    <a:pt x="12" y="3"/>
                  </a:cubicBezTo>
                  <a:cubicBezTo>
                    <a:pt x="12" y="3"/>
                    <a:pt x="10" y="3"/>
                    <a:pt x="10" y="6"/>
                  </a:cubicBezTo>
                  <a:cubicBezTo>
                    <a:pt x="9" y="9"/>
                    <a:pt x="9" y="9"/>
                    <a:pt x="9" y="9"/>
                  </a:cubicBezTo>
                  <a:cubicBezTo>
                    <a:pt x="13" y="9"/>
                    <a:pt x="13" y="9"/>
                    <a:pt x="13" y="9"/>
                  </a:cubicBezTo>
                  <a:cubicBezTo>
                    <a:pt x="13" y="12"/>
                    <a:pt x="13" y="12"/>
                    <a:pt x="13" y="12"/>
                  </a:cubicBezTo>
                  <a:cubicBezTo>
                    <a:pt x="8" y="12"/>
                    <a:pt x="8" y="12"/>
                    <a:pt x="8" y="12"/>
                  </a:cubicBezTo>
                  <a:cubicBezTo>
                    <a:pt x="5" y="29"/>
                    <a:pt x="5" y="29"/>
                    <a:pt x="5" y="29"/>
                  </a:cubicBezTo>
                  <a:lnTo>
                    <a:pt x="0" y="2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5" name="Freeform 33"/>
            <p:cNvSpPr>
              <a:spLocks noEditPoints="1"/>
            </p:cNvSpPr>
            <p:nvPr/>
          </p:nvSpPr>
          <p:spPr bwMode="auto">
            <a:xfrm>
              <a:off x="4154488" y="3689350"/>
              <a:ext cx="53975" cy="63500"/>
            </a:xfrm>
            <a:custGeom>
              <a:avLst/>
              <a:gdLst/>
              <a:ahLst/>
              <a:cxnLst>
                <a:cxn ang="0">
                  <a:pos x="12" y="4"/>
                </a:cxn>
                <a:cxn ang="0">
                  <a:pos x="10" y="3"/>
                </a:cxn>
                <a:cxn ang="0">
                  <a:pos x="5" y="9"/>
                </a:cxn>
                <a:cxn ang="0">
                  <a:pos x="12" y="4"/>
                </a:cxn>
                <a:cxn ang="0">
                  <a:pos x="14" y="18"/>
                </a:cxn>
                <a:cxn ang="0">
                  <a:pos x="6" y="20"/>
                </a:cxn>
                <a:cxn ang="0">
                  <a:pos x="0" y="13"/>
                </a:cxn>
                <a:cxn ang="0">
                  <a:pos x="12" y="0"/>
                </a:cxn>
                <a:cxn ang="0">
                  <a:pos x="17" y="4"/>
                </a:cxn>
                <a:cxn ang="0">
                  <a:pos x="5" y="12"/>
                </a:cxn>
                <a:cxn ang="0">
                  <a:pos x="8" y="17"/>
                </a:cxn>
                <a:cxn ang="0">
                  <a:pos x="13" y="15"/>
                </a:cxn>
                <a:cxn ang="0">
                  <a:pos x="14" y="18"/>
                </a:cxn>
              </a:cxnLst>
              <a:rect l="0" t="0" r="r" b="b"/>
              <a:pathLst>
                <a:path w="17" h="20">
                  <a:moveTo>
                    <a:pt x="12" y="4"/>
                  </a:moveTo>
                  <a:cubicBezTo>
                    <a:pt x="12" y="3"/>
                    <a:pt x="12" y="3"/>
                    <a:pt x="10" y="3"/>
                  </a:cubicBezTo>
                  <a:cubicBezTo>
                    <a:pt x="8" y="3"/>
                    <a:pt x="6" y="5"/>
                    <a:pt x="5" y="9"/>
                  </a:cubicBezTo>
                  <a:cubicBezTo>
                    <a:pt x="9" y="9"/>
                    <a:pt x="12" y="7"/>
                    <a:pt x="12" y="4"/>
                  </a:cubicBezTo>
                  <a:moveTo>
                    <a:pt x="14"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4" y="13"/>
                    <a:pt x="4" y="17"/>
                    <a:pt x="8" y="17"/>
                  </a:cubicBezTo>
                  <a:cubicBezTo>
                    <a:pt x="9" y="17"/>
                    <a:pt x="11" y="16"/>
                    <a:pt x="13" y="15"/>
                  </a:cubicBezTo>
                  <a:lnTo>
                    <a:pt x="14"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6" name="Freeform 34"/>
            <p:cNvSpPr>
              <a:spLocks/>
            </p:cNvSpPr>
            <p:nvPr/>
          </p:nvSpPr>
          <p:spPr bwMode="auto">
            <a:xfrm>
              <a:off x="4211638" y="3689350"/>
              <a:ext cx="63500" cy="63500"/>
            </a:xfrm>
            <a:custGeom>
              <a:avLst/>
              <a:gdLst/>
              <a:ahLst/>
              <a:cxnLst>
                <a:cxn ang="0">
                  <a:pos x="8" y="4"/>
                </a:cxn>
                <a:cxn ang="0">
                  <a:pos x="8" y="4"/>
                </a:cxn>
                <a:cxn ang="0">
                  <a:pos x="16" y="0"/>
                </a:cxn>
                <a:cxn ang="0">
                  <a:pos x="20" y="4"/>
                </a:cxn>
                <a:cxn ang="0">
                  <a:pos x="19" y="8"/>
                </a:cxn>
                <a:cxn ang="0">
                  <a:pos x="17" y="20"/>
                </a:cxn>
                <a:cxn ang="0">
                  <a:pos x="12" y="20"/>
                </a:cxn>
                <a:cxn ang="0">
                  <a:pos x="15" y="9"/>
                </a:cxn>
                <a:cxn ang="0">
                  <a:pos x="15" y="6"/>
                </a:cxn>
                <a:cxn ang="0">
                  <a:pos x="13" y="3"/>
                </a:cxn>
                <a:cxn ang="0">
                  <a:pos x="6" y="13"/>
                </a:cxn>
                <a:cxn ang="0">
                  <a:pos x="5" y="20"/>
                </a:cxn>
                <a:cxn ang="0">
                  <a:pos x="0" y="20"/>
                </a:cxn>
                <a:cxn ang="0">
                  <a:pos x="4" y="0"/>
                </a:cxn>
                <a:cxn ang="0">
                  <a:pos x="8" y="0"/>
                </a:cxn>
                <a:cxn ang="0">
                  <a:pos x="8" y="4"/>
                </a:cxn>
              </a:cxnLst>
              <a:rect l="0" t="0" r="r" b="b"/>
              <a:pathLst>
                <a:path w="20" h="20">
                  <a:moveTo>
                    <a:pt x="8" y="4"/>
                  </a:moveTo>
                  <a:cubicBezTo>
                    <a:pt x="8" y="4"/>
                    <a:pt x="8" y="4"/>
                    <a:pt x="8" y="4"/>
                  </a:cubicBezTo>
                  <a:cubicBezTo>
                    <a:pt x="11" y="1"/>
                    <a:pt x="13" y="0"/>
                    <a:pt x="16" y="0"/>
                  </a:cubicBezTo>
                  <a:cubicBezTo>
                    <a:pt x="18" y="0"/>
                    <a:pt x="20" y="1"/>
                    <a:pt x="20" y="4"/>
                  </a:cubicBezTo>
                  <a:cubicBezTo>
                    <a:pt x="20" y="5"/>
                    <a:pt x="20" y="7"/>
                    <a:pt x="19" y="8"/>
                  </a:cubicBezTo>
                  <a:cubicBezTo>
                    <a:pt x="17" y="20"/>
                    <a:pt x="17" y="20"/>
                    <a:pt x="17" y="20"/>
                  </a:cubicBezTo>
                  <a:cubicBezTo>
                    <a:pt x="12" y="20"/>
                    <a:pt x="12" y="20"/>
                    <a:pt x="12" y="20"/>
                  </a:cubicBezTo>
                  <a:cubicBezTo>
                    <a:pt x="15" y="9"/>
                    <a:pt x="15" y="9"/>
                    <a:pt x="15" y="9"/>
                  </a:cubicBezTo>
                  <a:cubicBezTo>
                    <a:pt x="15" y="7"/>
                    <a:pt x="15" y="6"/>
                    <a:pt x="15" y="6"/>
                  </a:cubicBezTo>
                  <a:cubicBezTo>
                    <a:pt x="15" y="4"/>
                    <a:pt x="14" y="3"/>
                    <a:pt x="13" y="3"/>
                  </a:cubicBezTo>
                  <a:cubicBezTo>
                    <a:pt x="11" y="3"/>
                    <a:pt x="7" y="8"/>
                    <a:pt x="6" y="13"/>
                  </a:cubicBezTo>
                  <a:cubicBezTo>
                    <a:pt x="5" y="20"/>
                    <a:pt x="5" y="20"/>
                    <a:pt x="5" y="20"/>
                  </a:cubicBezTo>
                  <a:cubicBezTo>
                    <a:pt x="0" y="20"/>
                    <a:pt x="0" y="20"/>
                    <a:pt x="0" y="20"/>
                  </a:cubicBezTo>
                  <a:cubicBezTo>
                    <a:pt x="4" y="0"/>
                    <a:pt x="4" y="0"/>
                    <a:pt x="4" y="0"/>
                  </a:cubicBezTo>
                  <a:cubicBezTo>
                    <a:pt x="8" y="0"/>
                    <a:pt x="8" y="0"/>
                    <a:pt x="8" y="0"/>
                  </a:cubicBezTo>
                  <a:lnTo>
                    <a:pt x="8" y="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7" name="Freeform 35"/>
            <p:cNvSpPr>
              <a:spLocks noEditPoints="1"/>
            </p:cNvSpPr>
            <p:nvPr/>
          </p:nvSpPr>
          <p:spPr bwMode="auto">
            <a:xfrm>
              <a:off x="4284663"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2" y="3"/>
                    <a:pt x="11" y="3"/>
                  </a:cubicBezTo>
                  <a:cubicBezTo>
                    <a:pt x="9" y="3"/>
                    <a:pt x="7" y="5"/>
                    <a:pt x="6" y="9"/>
                  </a:cubicBezTo>
                  <a:cubicBezTo>
                    <a:pt x="9" y="9"/>
                    <a:pt x="13" y="7"/>
                    <a:pt x="13" y="4"/>
                  </a:cubicBezTo>
                  <a:moveTo>
                    <a:pt x="15" y="18"/>
                  </a:moveTo>
                  <a:cubicBezTo>
                    <a:pt x="12" y="20"/>
                    <a:pt x="8"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8" name="Freeform 36"/>
            <p:cNvSpPr>
              <a:spLocks/>
            </p:cNvSpPr>
            <p:nvPr/>
          </p:nvSpPr>
          <p:spPr bwMode="auto">
            <a:xfrm>
              <a:off x="4344988" y="3689350"/>
              <a:ext cx="47625"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1"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9" name="Freeform 37"/>
            <p:cNvSpPr>
              <a:spLocks noEditPoints="1"/>
            </p:cNvSpPr>
            <p:nvPr/>
          </p:nvSpPr>
          <p:spPr bwMode="auto">
            <a:xfrm>
              <a:off x="4386263" y="3689350"/>
              <a:ext cx="73025" cy="95250"/>
            </a:xfrm>
            <a:custGeom>
              <a:avLst/>
              <a:gdLst/>
              <a:ahLst/>
              <a:cxnLst>
                <a:cxn ang="0">
                  <a:pos x="13" y="3"/>
                </a:cxn>
                <a:cxn ang="0">
                  <a:pos x="7" y="13"/>
                </a:cxn>
                <a:cxn ang="0">
                  <a:pos x="10" y="17"/>
                </a:cxn>
                <a:cxn ang="0">
                  <a:pos x="17" y="4"/>
                </a:cxn>
                <a:cxn ang="0">
                  <a:pos x="13" y="3"/>
                </a:cxn>
                <a:cxn ang="0">
                  <a:pos x="19" y="18"/>
                </a:cxn>
                <a:cxn ang="0">
                  <a:pos x="7" y="30"/>
                </a:cxn>
                <a:cxn ang="0">
                  <a:pos x="0" y="28"/>
                </a:cxn>
                <a:cxn ang="0">
                  <a:pos x="1" y="25"/>
                </a:cxn>
                <a:cxn ang="0">
                  <a:pos x="7" y="26"/>
                </a:cxn>
                <a:cxn ang="0">
                  <a:pos x="14" y="20"/>
                </a:cxn>
                <a:cxn ang="0">
                  <a:pos x="15" y="17"/>
                </a:cxn>
                <a:cxn ang="0">
                  <a:pos x="15" y="17"/>
                </a:cxn>
                <a:cxn ang="0">
                  <a:pos x="14" y="18"/>
                </a:cxn>
                <a:cxn ang="0">
                  <a:pos x="8" y="20"/>
                </a:cxn>
                <a:cxn ang="0">
                  <a:pos x="2" y="13"/>
                </a:cxn>
                <a:cxn ang="0">
                  <a:pos x="13" y="0"/>
                </a:cxn>
                <a:cxn ang="0">
                  <a:pos x="17" y="1"/>
                </a:cxn>
                <a:cxn ang="0">
                  <a:pos x="18" y="0"/>
                </a:cxn>
                <a:cxn ang="0">
                  <a:pos x="23" y="0"/>
                </a:cxn>
                <a:cxn ang="0">
                  <a:pos x="19" y="18"/>
                </a:cxn>
              </a:cxnLst>
              <a:rect l="0" t="0" r="r" b="b"/>
              <a:pathLst>
                <a:path w="23" h="30">
                  <a:moveTo>
                    <a:pt x="13" y="3"/>
                  </a:moveTo>
                  <a:cubicBezTo>
                    <a:pt x="11" y="3"/>
                    <a:pt x="7" y="6"/>
                    <a:pt x="7" y="13"/>
                  </a:cubicBezTo>
                  <a:cubicBezTo>
                    <a:pt x="7" y="15"/>
                    <a:pt x="8" y="17"/>
                    <a:pt x="10" y="17"/>
                  </a:cubicBezTo>
                  <a:cubicBezTo>
                    <a:pt x="12" y="17"/>
                    <a:pt x="16" y="14"/>
                    <a:pt x="17" y="4"/>
                  </a:cubicBezTo>
                  <a:cubicBezTo>
                    <a:pt x="16" y="3"/>
                    <a:pt x="15" y="3"/>
                    <a:pt x="13" y="3"/>
                  </a:cubicBezTo>
                  <a:moveTo>
                    <a:pt x="19" y="18"/>
                  </a:moveTo>
                  <a:cubicBezTo>
                    <a:pt x="17" y="27"/>
                    <a:pt x="12" y="30"/>
                    <a:pt x="7" y="30"/>
                  </a:cubicBezTo>
                  <a:cubicBezTo>
                    <a:pt x="4" y="30"/>
                    <a:pt x="2" y="29"/>
                    <a:pt x="0" y="28"/>
                  </a:cubicBezTo>
                  <a:cubicBezTo>
                    <a:pt x="1" y="25"/>
                    <a:pt x="1" y="25"/>
                    <a:pt x="1" y="25"/>
                  </a:cubicBezTo>
                  <a:cubicBezTo>
                    <a:pt x="3" y="26"/>
                    <a:pt x="5" y="26"/>
                    <a:pt x="7" y="26"/>
                  </a:cubicBezTo>
                  <a:cubicBezTo>
                    <a:pt x="10" y="26"/>
                    <a:pt x="13" y="24"/>
                    <a:pt x="14" y="20"/>
                  </a:cubicBezTo>
                  <a:cubicBezTo>
                    <a:pt x="15" y="17"/>
                    <a:pt x="15" y="17"/>
                    <a:pt x="15" y="17"/>
                  </a:cubicBezTo>
                  <a:cubicBezTo>
                    <a:pt x="15" y="17"/>
                    <a:pt x="15" y="17"/>
                    <a:pt x="15" y="17"/>
                  </a:cubicBezTo>
                  <a:cubicBezTo>
                    <a:pt x="14" y="18"/>
                    <a:pt x="14" y="18"/>
                    <a:pt x="14" y="18"/>
                  </a:cubicBezTo>
                  <a:cubicBezTo>
                    <a:pt x="13" y="19"/>
                    <a:pt x="11" y="20"/>
                    <a:pt x="8" y="20"/>
                  </a:cubicBezTo>
                  <a:cubicBezTo>
                    <a:pt x="4" y="20"/>
                    <a:pt x="2" y="17"/>
                    <a:pt x="2" y="13"/>
                  </a:cubicBezTo>
                  <a:cubicBezTo>
                    <a:pt x="2" y="7"/>
                    <a:pt x="7" y="0"/>
                    <a:pt x="13" y="0"/>
                  </a:cubicBezTo>
                  <a:cubicBezTo>
                    <a:pt x="15" y="0"/>
                    <a:pt x="16" y="0"/>
                    <a:pt x="17" y="1"/>
                  </a:cubicBezTo>
                  <a:cubicBezTo>
                    <a:pt x="18" y="0"/>
                    <a:pt x="18" y="0"/>
                    <a:pt x="18" y="0"/>
                  </a:cubicBezTo>
                  <a:cubicBezTo>
                    <a:pt x="23" y="0"/>
                    <a:pt x="23" y="0"/>
                    <a:pt x="23" y="0"/>
                  </a:cubicBezTo>
                  <a:lnTo>
                    <a:pt x="19"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0" name="Freeform 38"/>
            <p:cNvSpPr>
              <a:spLocks/>
            </p:cNvSpPr>
            <p:nvPr/>
          </p:nvSpPr>
          <p:spPr bwMode="auto">
            <a:xfrm>
              <a:off x="4465638" y="3689350"/>
              <a:ext cx="60325" cy="95250"/>
            </a:xfrm>
            <a:custGeom>
              <a:avLst/>
              <a:gdLst/>
              <a:ahLst/>
              <a:cxnLst>
                <a:cxn ang="0">
                  <a:pos x="6" y="0"/>
                </a:cxn>
                <a:cxn ang="0">
                  <a:pos x="8" y="15"/>
                </a:cxn>
                <a:cxn ang="0">
                  <a:pos x="8" y="15"/>
                </a:cxn>
                <a:cxn ang="0">
                  <a:pos x="15" y="0"/>
                </a:cxn>
                <a:cxn ang="0">
                  <a:pos x="19" y="1"/>
                </a:cxn>
                <a:cxn ang="0">
                  <a:pos x="3" y="30"/>
                </a:cxn>
                <a:cxn ang="0">
                  <a:pos x="0" y="29"/>
                </a:cxn>
                <a:cxn ang="0">
                  <a:pos x="4" y="19"/>
                </a:cxn>
                <a:cxn ang="0">
                  <a:pos x="1" y="0"/>
                </a:cxn>
                <a:cxn ang="0">
                  <a:pos x="6" y="0"/>
                </a:cxn>
              </a:cxnLst>
              <a:rect l="0" t="0" r="r" b="b"/>
              <a:pathLst>
                <a:path w="19" h="30">
                  <a:moveTo>
                    <a:pt x="6" y="0"/>
                  </a:moveTo>
                  <a:cubicBezTo>
                    <a:pt x="6" y="4"/>
                    <a:pt x="7" y="11"/>
                    <a:pt x="8" y="15"/>
                  </a:cubicBezTo>
                  <a:cubicBezTo>
                    <a:pt x="8" y="15"/>
                    <a:pt x="8" y="15"/>
                    <a:pt x="8" y="15"/>
                  </a:cubicBezTo>
                  <a:cubicBezTo>
                    <a:pt x="9" y="11"/>
                    <a:pt x="13" y="4"/>
                    <a:pt x="15" y="0"/>
                  </a:cubicBezTo>
                  <a:cubicBezTo>
                    <a:pt x="19" y="1"/>
                    <a:pt x="19" y="1"/>
                    <a:pt x="19" y="1"/>
                  </a:cubicBezTo>
                  <a:cubicBezTo>
                    <a:pt x="13" y="11"/>
                    <a:pt x="8" y="20"/>
                    <a:pt x="3" y="30"/>
                  </a:cubicBezTo>
                  <a:cubicBezTo>
                    <a:pt x="0" y="29"/>
                    <a:pt x="0" y="29"/>
                    <a:pt x="0" y="29"/>
                  </a:cubicBezTo>
                  <a:cubicBezTo>
                    <a:pt x="4" y="19"/>
                    <a:pt x="4" y="19"/>
                    <a:pt x="4" y="19"/>
                  </a:cubicBezTo>
                  <a:cubicBezTo>
                    <a:pt x="1" y="0"/>
                    <a:pt x="1" y="0"/>
                    <a:pt x="1" y="0"/>
                  </a:cubicBezTo>
                  <a:lnTo>
                    <a:pt x="6" y="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3" name="Subtitle 2"/>
          <p:cNvSpPr>
            <a:spLocks noGrp="1"/>
          </p:cNvSpPr>
          <p:nvPr>
            <p:ph type="subTitle" idx="1" hasCustomPrompt="1"/>
          </p:nvPr>
        </p:nvSpPr>
        <p:spPr>
          <a:xfrm>
            <a:off x="3472962" y="1278138"/>
            <a:ext cx="4853178" cy="611623"/>
          </a:xfrm>
        </p:spPr>
        <p:txBody>
          <a:bodyPr tIns="36000" bIns="36000">
            <a:noAutofit/>
          </a:bodyPr>
          <a:lstStyle>
            <a:lvl1pPr marL="0" indent="0" algn="l">
              <a:buNone/>
              <a:defRPr sz="2400" b="0" cap="sm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subtitle</a:t>
            </a:r>
          </a:p>
        </p:txBody>
      </p:sp>
      <p:sp>
        <p:nvSpPr>
          <p:cNvPr id="42" name="Text Placeholder 41"/>
          <p:cNvSpPr>
            <a:spLocks noGrp="1"/>
          </p:cNvSpPr>
          <p:nvPr>
            <p:ph type="body" sz="quarter" idx="10"/>
          </p:nvPr>
        </p:nvSpPr>
        <p:spPr>
          <a:xfrm>
            <a:off x="3472962" y="2003426"/>
            <a:ext cx="4853178" cy="335915"/>
          </a:xfrm>
        </p:spPr>
        <p:txBody>
          <a:bodyPr tIns="36000" bIns="36000" anchor="ctr">
            <a:noAutofit/>
          </a:bodyPr>
          <a:lstStyle>
            <a:lvl1pPr marL="0" indent="0" algn="l">
              <a:buNone/>
              <a:defRPr sz="1600" b="0" cap="none" baseline="0"/>
            </a:lvl1pPr>
          </a:lstStyle>
          <a:p>
            <a:pPr lvl="0"/>
            <a:r>
              <a:rPr lang="en-US" noProof="0"/>
              <a:t>Click to edit Master text styles</a:t>
            </a:r>
          </a:p>
        </p:txBody>
      </p:sp>
      <p:sp>
        <p:nvSpPr>
          <p:cNvPr id="43" name="Picture Placeholder 42"/>
          <p:cNvSpPr>
            <a:spLocks noGrp="1"/>
          </p:cNvSpPr>
          <p:nvPr>
            <p:ph type="pic" sz="quarter" idx="11" hasCustomPrompt="1"/>
          </p:nvPr>
        </p:nvSpPr>
        <p:spPr>
          <a:xfrm>
            <a:off x="0" y="2619376"/>
            <a:ext cx="9144000" cy="4238625"/>
          </a:xfrm>
          <a:solidFill>
            <a:schemeClr val="tx2">
              <a:lumMod val="20000"/>
              <a:lumOff val="80000"/>
            </a:schemeClr>
          </a:solidFill>
        </p:spPr>
        <p:txBody>
          <a:bodyPr anchor="ctr"/>
          <a:lstStyle>
            <a:lvl1pPr marL="284400" marR="0" indent="-284400" algn="ctr" defTabSz="914400" rtl="0" eaLnBrk="1" fontAlgn="auto" latinLnBrk="0" hangingPunct="1">
              <a:lnSpc>
                <a:spcPct val="100000"/>
              </a:lnSpc>
              <a:spcBef>
                <a:spcPts val="0"/>
              </a:spcBef>
              <a:spcAft>
                <a:spcPts val="400"/>
              </a:spcAft>
              <a:buClr>
                <a:schemeClr val="accent4"/>
              </a:buClr>
              <a:buSzTx/>
              <a:buFont typeface="Wingdings 2" pitchFamily="18" charset="2"/>
              <a:buNone/>
              <a:tabLst/>
              <a:defRPr sz="1800" b="0"/>
            </a:lvl1pPr>
          </a:lstStyle>
          <a:p>
            <a:r>
              <a:rPr lang="fr-FR" dirty="0"/>
              <a:t>Photo</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Page de gar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2962" y="2736947"/>
            <a:ext cx="4853178" cy="677109"/>
          </a:xfrm>
        </p:spPr>
        <p:txBody>
          <a:bodyPr tIns="36000" bIns="36000" anchor="b">
            <a:noAutofit/>
          </a:bodyPr>
          <a:lstStyle>
            <a:lvl1pPr algn="l">
              <a:defRPr sz="3200" b="1" cap="small" baseline="0">
                <a:solidFill>
                  <a:schemeClr val="accent4"/>
                </a:solidFill>
              </a:defRPr>
            </a:lvl1pPr>
          </a:lstStyle>
          <a:p>
            <a:r>
              <a:rPr lang="en-US" dirty="0"/>
              <a:t>Click to edit title</a:t>
            </a:r>
            <a:endParaRPr lang="fr-FR" dirty="0"/>
          </a:p>
        </p:txBody>
      </p:sp>
      <p:sp>
        <p:nvSpPr>
          <p:cNvPr id="5"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sp>
        <p:nvSpPr>
          <p:cNvPr id="3" name="Subtitle 2"/>
          <p:cNvSpPr>
            <a:spLocks noGrp="1"/>
          </p:cNvSpPr>
          <p:nvPr>
            <p:ph type="subTitle" idx="1" hasCustomPrompt="1"/>
          </p:nvPr>
        </p:nvSpPr>
        <p:spPr>
          <a:xfrm>
            <a:off x="3472962" y="3348007"/>
            <a:ext cx="4853178" cy="611623"/>
          </a:xfrm>
        </p:spPr>
        <p:txBody>
          <a:bodyPr tIns="36000" bIns="36000">
            <a:noAutofit/>
          </a:bodyPr>
          <a:lstStyle>
            <a:lvl1pPr marL="0" indent="0" algn="l">
              <a:buNone/>
              <a:defRPr sz="2400" b="0" cap="sm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fr-FR" dirty="0"/>
          </a:p>
        </p:txBody>
      </p:sp>
      <p:sp>
        <p:nvSpPr>
          <p:cNvPr id="42" name="Text Placeholder 41"/>
          <p:cNvSpPr>
            <a:spLocks noGrp="1"/>
          </p:cNvSpPr>
          <p:nvPr>
            <p:ph type="body" sz="quarter" idx="10"/>
          </p:nvPr>
        </p:nvSpPr>
        <p:spPr>
          <a:xfrm>
            <a:off x="3472962" y="4073295"/>
            <a:ext cx="4853178" cy="335915"/>
          </a:xfrm>
        </p:spPr>
        <p:txBody>
          <a:bodyPr tIns="36000" bIns="36000" anchor="ctr">
            <a:noAutofit/>
          </a:bodyPr>
          <a:lstStyle>
            <a:lvl1pPr marL="0" indent="0" algn="l">
              <a:buNone/>
              <a:defRPr sz="1600" b="0" cap="none" baseline="0"/>
            </a:lvl1pPr>
          </a:lstStyle>
          <a:p>
            <a:pPr lvl="0"/>
            <a:r>
              <a:rPr lang="en-US"/>
              <a:t>Click to edit Master text styles</a:t>
            </a:r>
          </a:p>
        </p:txBody>
      </p:sp>
      <p:grpSp>
        <p:nvGrpSpPr>
          <p:cNvPr id="41" name="Group 47"/>
          <p:cNvGrpSpPr/>
          <p:nvPr/>
        </p:nvGrpSpPr>
        <p:grpSpPr>
          <a:xfrm>
            <a:off x="861823" y="3118577"/>
            <a:ext cx="1715397" cy="524909"/>
            <a:chOff x="2824163" y="3194050"/>
            <a:chExt cx="2090738" cy="590550"/>
          </a:xfrm>
        </p:grpSpPr>
        <p:sp>
          <p:nvSpPr>
            <p:cNvPr id="43" name="Freeform 6"/>
            <p:cNvSpPr>
              <a:spLocks noEditPoints="1"/>
            </p:cNvSpPr>
            <p:nvPr/>
          </p:nvSpPr>
          <p:spPr bwMode="auto">
            <a:xfrm>
              <a:off x="3254376"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4" name="Freeform 7"/>
            <p:cNvSpPr>
              <a:spLocks noEditPoints="1"/>
            </p:cNvSpPr>
            <p:nvPr/>
          </p:nvSpPr>
          <p:spPr bwMode="auto">
            <a:xfrm>
              <a:off x="4249738"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5" name="Freeform 8"/>
            <p:cNvSpPr>
              <a:spLocks/>
            </p:cNvSpPr>
            <p:nvPr/>
          </p:nvSpPr>
          <p:spPr bwMode="auto">
            <a:xfrm>
              <a:off x="3597276" y="3336925"/>
              <a:ext cx="306388" cy="233363"/>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6" name="Freeform 9"/>
            <p:cNvSpPr>
              <a:spLocks/>
            </p:cNvSpPr>
            <p:nvPr/>
          </p:nvSpPr>
          <p:spPr bwMode="auto">
            <a:xfrm>
              <a:off x="3932238" y="3336925"/>
              <a:ext cx="292100" cy="233363"/>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7" name="Freeform 10"/>
            <p:cNvSpPr>
              <a:spLocks/>
            </p:cNvSpPr>
            <p:nvPr/>
          </p:nvSpPr>
          <p:spPr bwMode="auto">
            <a:xfrm>
              <a:off x="2824163" y="3333750"/>
              <a:ext cx="401638" cy="236538"/>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8" name="Freeform 11"/>
            <p:cNvSpPr>
              <a:spLocks/>
            </p:cNvSpPr>
            <p:nvPr/>
          </p:nvSpPr>
          <p:spPr bwMode="auto">
            <a:xfrm>
              <a:off x="4592638" y="3194050"/>
              <a:ext cx="322263" cy="558800"/>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9" name="Freeform 12"/>
            <p:cNvSpPr>
              <a:spLocks/>
            </p:cNvSpPr>
            <p:nvPr/>
          </p:nvSpPr>
          <p:spPr bwMode="auto">
            <a:xfrm>
              <a:off x="2824163" y="3662363"/>
              <a:ext cx="57150" cy="90488"/>
            </a:xfrm>
            <a:custGeom>
              <a:avLst/>
              <a:gdLst/>
              <a:ahLst/>
              <a:cxnLst>
                <a:cxn ang="0">
                  <a:pos x="36" y="9"/>
                </a:cxn>
                <a:cxn ang="0">
                  <a:pos x="18" y="9"/>
                </a:cxn>
                <a:cxn ang="0">
                  <a:pos x="16" y="25"/>
                </a:cxn>
                <a:cxn ang="0">
                  <a:pos x="32" y="25"/>
                </a:cxn>
                <a:cxn ang="0">
                  <a:pos x="30" y="31"/>
                </a:cxn>
                <a:cxn ang="0">
                  <a:pos x="14" y="31"/>
                </a:cxn>
                <a:cxn ang="0">
                  <a:pos x="10" y="49"/>
                </a:cxn>
                <a:cxn ang="0">
                  <a:pos x="30" y="49"/>
                </a:cxn>
                <a:cxn ang="0">
                  <a:pos x="30" y="57"/>
                </a:cxn>
                <a:cxn ang="0">
                  <a:pos x="0" y="57"/>
                </a:cxn>
                <a:cxn ang="0">
                  <a:pos x="10" y="0"/>
                </a:cxn>
                <a:cxn ang="0">
                  <a:pos x="36" y="0"/>
                </a:cxn>
                <a:cxn ang="0">
                  <a:pos x="36" y="9"/>
                </a:cxn>
              </a:cxnLst>
              <a:rect l="0" t="0" r="r" b="b"/>
              <a:pathLst>
                <a:path w="36" h="57">
                  <a:moveTo>
                    <a:pt x="36" y="9"/>
                  </a:moveTo>
                  <a:lnTo>
                    <a:pt x="18" y="9"/>
                  </a:lnTo>
                  <a:lnTo>
                    <a:pt x="16" y="25"/>
                  </a:lnTo>
                  <a:lnTo>
                    <a:pt x="32" y="25"/>
                  </a:lnTo>
                  <a:lnTo>
                    <a:pt x="30" y="31"/>
                  </a:lnTo>
                  <a:lnTo>
                    <a:pt x="14" y="31"/>
                  </a:lnTo>
                  <a:lnTo>
                    <a:pt x="10" y="49"/>
                  </a:lnTo>
                  <a:lnTo>
                    <a:pt x="30" y="49"/>
                  </a:lnTo>
                  <a:lnTo>
                    <a:pt x="30" y="57"/>
                  </a:lnTo>
                  <a:lnTo>
                    <a:pt x="0" y="57"/>
                  </a:lnTo>
                  <a:lnTo>
                    <a:pt x="10" y="0"/>
                  </a:lnTo>
                  <a:lnTo>
                    <a:pt x="36" y="0"/>
                  </a:lnTo>
                  <a:lnTo>
                    <a:pt x="36"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0" name="Freeform 13"/>
            <p:cNvSpPr>
              <a:spLocks/>
            </p:cNvSpPr>
            <p:nvPr/>
          </p:nvSpPr>
          <p:spPr bwMode="auto">
            <a:xfrm>
              <a:off x="2881313" y="3689350"/>
              <a:ext cx="68263" cy="63500"/>
            </a:xfrm>
            <a:custGeom>
              <a:avLst/>
              <a:gdLst/>
              <a:ahLst/>
              <a:cxnLst>
                <a:cxn ang="0">
                  <a:pos x="13" y="20"/>
                </a:cxn>
                <a:cxn ang="0">
                  <a:pos x="10" y="12"/>
                </a:cxn>
                <a:cxn ang="0">
                  <a:pos x="4" y="20"/>
                </a:cxn>
                <a:cxn ang="0">
                  <a:pos x="0" y="18"/>
                </a:cxn>
                <a:cxn ang="0">
                  <a:pos x="9" y="9"/>
                </a:cxn>
                <a:cxn ang="0">
                  <a:pos x="5" y="1"/>
                </a:cxn>
                <a:cxn ang="0">
                  <a:pos x="9" y="0"/>
                </a:cxn>
                <a:cxn ang="0">
                  <a:pos x="12" y="6"/>
                </a:cxn>
                <a:cxn ang="0">
                  <a:pos x="17" y="0"/>
                </a:cxn>
                <a:cxn ang="0">
                  <a:pos x="21" y="1"/>
                </a:cxn>
                <a:cxn ang="0">
                  <a:pos x="13" y="9"/>
                </a:cxn>
                <a:cxn ang="0">
                  <a:pos x="18" y="19"/>
                </a:cxn>
                <a:cxn ang="0">
                  <a:pos x="13" y="20"/>
                </a:cxn>
              </a:cxnLst>
              <a:rect l="0" t="0" r="r" b="b"/>
              <a:pathLst>
                <a:path w="21" h="20">
                  <a:moveTo>
                    <a:pt x="13" y="20"/>
                  </a:moveTo>
                  <a:cubicBezTo>
                    <a:pt x="12" y="18"/>
                    <a:pt x="11" y="15"/>
                    <a:pt x="10" y="12"/>
                  </a:cubicBezTo>
                  <a:cubicBezTo>
                    <a:pt x="8" y="15"/>
                    <a:pt x="6" y="18"/>
                    <a:pt x="4" y="20"/>
                  </a:cubicBezTo>
                  <a:cubicBezTo>
                    <a:pt x="0" y="18"/>
                    <a:pt x="0" y="18"/>
                    <a:pt x="0" y="18"/>
                  </a:cubicBezTo>
                  <a:cubicBezTo>
                    <a:pt x="3" y="15"/>
                    <a:pt x="6" y="12"/>
                    <a:pt x="9" y="9"/>
                  </a:cubicBezTo>
                  <a:cubicBezTo>
                    <a:pt x="7" y="7"/>
                    <a:pt x="6" y="4"/>
                    <a:pt x="5" y="1"/>
                  </a:cubicBezTo>
                  <a:cubicBezTo>
                    <a:pt x="9" y="0"/>
                    <a:pt x="9" y="0"/>
                    <a:pt x="9" y="0"/>
                  </a:cubicBezTo>
                  <a:cubicBezTo>
                    <a:pt x="10" y="2"/>
                    <a:pt x="11" y="4"/>
                    <a:pt x="12" y="6"/>
                  </a:cubicBezTo>
                  <a:cubicBezTo>
                    <a:pt x="14" y="4"/>
                    <a:pt x="15" y="2"/>
                    <a:pt x="17" y="0"/>
                  </a:cubicBezTo>
                  <a:cubicBezTo>
                    <a:pt x="21" y="1"/>
                    <a:pt x="21" y="1"/>
                    <a:pt x="21" y="1"/>
                  </a:cubicBezTo>
                  <a:cubicBezTo>
                    <a:pt x="18" y="4"/>
                    <a:pt x="16" y="6"/>
                    <a:pt x="13" y="9"/>
                  </a:cubicBezTo>
                  <a:cubicBezTo>
                    <a:pt x="15" y="12"/>
                    <a:pt x="17" y="16"/>
                    <a:pt x="18" y="19"/>
                  </a:cubicBezTo>
                  <a:lnTo>
                    <a:pt x="13" y="2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1" name="Freeform 14"/>
            <p:cNvSpPr>
              <a:spLocks noEditPoints="1"/>
            </p:cNvSpPr>
            <p:nvPr/>
          </p:nvSpPr>
          <p:spPr bwMode="auto">
            <a:xfrm>
              <a:off x="2946401" y="3689350"/>
              <a:ext cx="73025" cy="95250"/>
            </a:xfrm>
            <a:custGeom>
              <a:avLst/>
              <a:gdLst/>
              <a:ahLst/>
              <a:cxnLst>
                <a:cxn ang="0">
                  <a:pos x="11" y="17"/>
                </a:cxn>
                <a:cxn ang="0">
                  <a:pos x="18" y="7"/>
                </a:cxn>
                <a:cxn ang="0">
                  <a:pos x="15" y="3"/>
                </a:cxn>
                <a:cxn ang="0">
                  <a:pos x="8" y="16"/>
                </a:cxn>
                <a:cxn ang="0">
                  <a:pos x="11" y="17"/>
                </a:cxn>
                <a:cxn ang="0">
                  <a:pos x="10" y="3"/>
                </a:cxn>
                <a:cxn ang="0">
                  <a:pos x="10" y="3"/>
                </a:cxn>
                <a:cxn ang="0">
                  <a:pos x="17" y="0"/>
                </a:cxn>
                <a:cxn ang="0">
                  <a:pos x="23" y="7"/>
                </a:cxn>
                <a:cxn ang="0">
                  <a:pos x="12" y="20"/>
                </a:cxn>
                <a:cxn ang="0">
                  <a:pos x="7" y="19"/>
                </a:cxn>
                <a:cxn ang="0">
                  <a:pos x="5" y="30"/>
                </a:cxn>
                <a:cxn ang="0">
                  <a:pos x="0" y="30"/>
                </a:cxn>
                <a:cxn ang="0">
                  <a:pos x="6" y="0"/>
                </a:cxn>
                <a:cxn ang="0">
                  <a:pos x="11" y="0"/>
                </a:cxn>
                <a:cxn ang="0">
                  <a:pos x="10" y="3"/>
                </a:cxn>
              </a:cxnLst>
              <a:rect l="0" t="0" r="r" b="b"/>
              <a:pathLst>
                <a:path w="23" h="30">
                  <a:moveTo>
                    <a:pt x="11" y="17"/>
                  </a:moveTo>
                  <a:cubicBezTo>
                    <a:pt x="15" y="17"/>
                    <a:pt x="18" y="11"/>
                    <a:pt x="18" y="7"/>
                  </a:cubicBezTo>
                  <a:cubicBezTo>
                    <a:pt x="18" y="4"/>
                    <a:pt x="17" y="3"/>
                    <a:pt x="15" y="3"/>
                  </a:cubicBezTo>
                  <a:cubicBezTo>
                    <a:pt x="12" y="3"/>
                    <a:pt x="9" y="7"/>
                    <a:pt x="8" y="16"/>
                  </a:cubicBezTo>
                  <a:cubicBezTo>
                    <a:pt x="9" y="17"/>
                    <a:pt x="10" y="17"/>
                    <a:pt x="11" y="17"/>
                  </a:cubicBezTo>
                  <a:moveTo>
                    <a:pt x="10" y="3"/>
                  </a:moveTo>
                  <a:cubicBezTo>
                    <a:pt x="10" y="3"/>
                    <a:pt x="10" y="3"/>
                    <a:pt x="10" y="3"/>
                  </a:cubicBezTo>
                  <a:cubicBezTo>
                    <a:pt x="12" y="1"/>
                    <a:pt x="14" y="0"/>
                    <a:pt x="17" y="0"/>
                  </a:cubicBezTo>
                  <a:cubicBezTo>
                    <a:pt x="19" y="0"/>
                    <a:pt x="23" y="1"/>
                    <a:pt x="23" y="7"/>
                  </a:cubicBezTo>
                  <a:cubicBezTo>
                    <a:pt x="23" y="12"/>
                    <a:pt x="19" y="20"/>
                    <a:pt x="12" y="20"/>
                  </a:cubicBezTo>
                  <a:cubicBezTo>
                    <a:pt x="10" y="20"/>
                    <a:pt x="8" y="20"/>
                    <a:pt x="7" y="19"/>
                  </a:cubicBezTo>
                  <a:cubicBezTo>
                    <a:pt x="5" y="30"/>
                    <a:pt x="5" y="30"/>
                    <a:pt x="5" y="30"/>
                  </a:cubicBezTo>
                  <a:cubicBezTo>
                    <a:pt x="0" y="30"/>
                    <a:pt x="0" y="30"/>
                    <a:pt x="0" y="30"/>
                  </a:cubicBezTo>
                  <a:cubicBezTo>
                    <a:pt x="6" y="0"/>
                    <a:pt x="6" y="0"/>
                    <a:pt x="6" y="0"/>
                  </a:cubicBezTo>
                  <a:cubicBezTo>
                    <a:pt x="11" y="0"/>
                    <a:pt x="11" y="0"/>
                    <a:pt x="11" y="0"/>
                  </a:cubicBezTo>
                  <a:lnTo>
                    <a:pt x="10"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2" name="Freeform 15"/>
            <p:cNvSpPr>
              <a:spLocks noEditPoints="1"/>
            </p:cNvSpPr>
            <p:nvPr/>
          </p:nvSpPr>
          <p:spPr bwMode="auto">
            <a:xfrm>
              <a:off x="3025776"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3" y="3"/>
                    <a:pt x="11" y="3"/>
                  </a:cubicBezTo>
                  <a:cubicBezTo>
                    <a:pt x="9" y="3"/>
                    <a:pt x="7" y="5"/>
                    <a:pt x="6" y="9"/>
                  </a:cubicBezTo>
                  <a:cubicBezTo>
                    <a:pt x="9" y="9"/>
                    <a:pt x="13" y="7"/>
                    <a:pt x="13" y="4"/>
                  </a:cubicBezTo>
                  <a:moveTo>
                    <a:pt x="15" y="18"/>
                  </a:moveTo>
                  <a:cubicBezTo>
                    <a:pt x="12" y="20"/>
                    <a:pt x="9"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3" name="Freeform 16"/>
            <p:cNvSpPr>
              <a:spLocks/>
            </p:cNvSpPr>
            <p:nvPr/>
          </p:nvSpPr>
          <p:spPr bwMode="auto">
            <a:xfrm>
              <a:off x="3086101" y="3689350"/>
              <a:ext cx="47625" cy="63500"/>
            </a:xfrm>
            <a:custGeom>
              <a:avLst/>
              <a:gdLst/>
              <a:ahLst/>
              <a:cxnLst>
                <a:cxn ang="0">
                  <a:pos x="8" y="3"/>
                </a:cxn>
                <a:cxn ang="0">
                  <a:pos x="8" y="4"/>
                </a:cxn>
                <a:cxn ang="0">
                  <a:pos x="9" y="2"/>
                </a:cxn>
                <a:cxn ang="0">
                  <a:pos x="12" y="0"/>
                </a:cxn>
                <a:cxn ang="0">
                  <a:pos x="15" y="1"/>
                </a:cxn>
                <a:cxn ang="0">
                  <a:pos x="13" y="5"/>
                </a:cxn>
                <a:cxn ang="0">
                  <a:pos x="11" y="4"/>
                </a:cxn>
                <a:cxn ang="0">
                  <a:pos x="6" y="10"/>
                </a:cxn>
                <a:cxn ang="0">
                  <a:pos x="4" y="20"/>
                </a:cxn>
                <a:cxn ang="0">
                  <a:pos x="0" y="20"/>
                </a:cxn>
                <a:cxn ang="0">
                  <a:pos x="3"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2" y="0"/>
                  </a:cubicBezTo>
                  <a:cubicBezTo>
                    <a:pt x="13" y="0"/>
                    <a:pt x="14" y="0"/>
                    <a:pt x="15" y="1"/>
                  </a:cubicBezTo>
                  <a:cubicBezTo>
                    <a:pt x="13" y="5"/>
                    <a:pt x="13" y="5"/>
                    <a:pt x="13"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4" name="Freeform 17"/>
            <p:cNvSpPr>
              <a:spLocks/>
            </p:cNvSpPr>
            <p:nvPr/>
          </p:nvSpPr>
          <p:spPr bwMode="auto">
            <a:xfrm>
              <a:off x="3133726" y="3670300"/>
              <a:ext cx="44450" cy="82550"/>
            </a:xfrm>
            <a:custGeom>
              <a:avLst/>
              <a:gdLst/>
              <a:ahLst/>
              <a:cxnLst>
                <a:cxn ang="0">
                  <a:pos x="11" y="25"/>
                </a:cxn>
                <a:cxn ang="0">
                  <a:pos x="6" y="26"/>
                </a:cxn>
                <a:cxn ang="0">
                  <a:pos x="2" y="19"/>
                </a:cxn>
                <a:cxn ang="0">
                  <a:pos x="4" y="9"/>
                </a:cxn>
                <a:cxn ang="0">
                  <a:pos x="1" y="9"/>
                </a:cxn>
                <a:cxn ang="0">
                  <a:pos x="2" y="6"/>
                </a:cxn>
                <a:cxn ang="0">
                  <a:pos x="4" y="6"/>
                </a:cxn>
                <a:cxn ang="0">
                  <a:pos x="5" y="1"/>
                </a:cxn>
                <a:cxn ang="0">
                  <a:pos x="10" y="0"/>
                </a:cxn>
                <a:cxn ang="0">
                  <a:pos x="9" y="6"/>
                </a:cxn>
                <a:cxn ang="0">
                  <a:pos x="14" y="6"/>
                </a:cxn>
                <a:cxn ang="0">
                  <a:pos x="13" y="9"/>
                </a:cxn>
                <a:cxn ang="0">
                  <a:pos x="8" y="9"/>
                </a:cxn>
                <a:cxn ang="0">
                  <a:pos x="6" y="19"/>
                </a:cxn>
                <a:cxn ang="0">
                  <a:pos x="8" y="23"/>
                </a:cxn>
                <a:cxn ang="0">
                  <a:pos x="10" y="22"/>
                </a:cxn>
                <a:cxn ang="0">
                  <a:pos x="11" y="25"/>
                </a:cxn>
              </a:cxnLst>
              <a:rect l="0" t="0" r="r" b="b"/>
              <a:pathLst>
                <a:path w="14" h="26">
                  <a:moveTo>
                    <a:pt x="11" y="25"/>
                  </a:moveTo>
                  <a:cubicBezTo>
                    <a:pt x="9" y="26"/>
                    <a:pt x="7" y="26"/>
                    <a:pt x="6" y="26"/>
                  </a:cubicBezTo>
                  <a:cubicBezTo>
                    <a:pt x="2" y="26"/>
                    <a:pt x="0" y="25"/>
                    <a:pt x="2" y="19"/>
                  </a:cubicBezTo>
                  <a:cubicBezTo>
                    <a:pt x="4" y="9"/>
                    <a:pt x="4" y="9"/>
                    <a:pt x="4" y="9"/>
                  </a:cubicBezTo>
                  <a:cubicBezTo>
                    <a:pt x="1" y="9"/>
                    <a:pt x="1" y="9"/>
                    <a:pt x="1" y="9"/>
                  </a:cubicBezTo>
                  <a:cubicBezTo>
                    <a:pt x="2" y="6"/>
                    <a:pt x="2" y="6"/>
                    <a:pt x="2" y="6"/>
                  </a:cubicBezTo>
                  <a:cubicBezTo>
                    <a:pt x="4" y="6"/>
                    <a:pt x="4" y="6"/>
                    <a:pt x="4" y="6"/>
                  </a:cubicBezTo>
                  <a:cubicBezTo>
                    <a:pt x="5" y="1"/>
                    <a:pt x="5" y="1"/>
                    <a:pt x="5" y="1"/>
                  </a:cubicBezTo>
                  <a:cubicBezTo>
                    <a:pt x="10" y="0"/>
                    <a:pt x="10" y="0"/>
                    <a:pt x="10" y="0"/>
                  </a:cubicBezTo>
                  <a:cubicBezTo>
                    <a:pt x="9" y="6"/>
                    <a:pt x="9" y="6"/>
                    <a:pt x="9" y="6"/>
                  </a:cubicBezTo>
                  <a:cubicBezTo>
                    <a:pt x="14" y="6"/>
                    <a:pt x="14" y="6"/>
                    <a:pt x="14" y="6"/>
                  </a:cubicBezTo>
                  <a:cubicBezTo>
                    <a:pt x="13" y="9"/>
                    <a:pt x="13" y="9"/>
                    <a:pt x="13" y="9"/>
                  </a:cubicBezTo>
                  <a:cubicBezTo>
                    <a:pt x="8" y="9"/>
                    <a:pt x="8" y="9"/>
                    <a:pt x="8" y="9"/>
                  </a:cubicBezTo>
                  <a:cubicBezTo>
                    <a:pt x="6" y="19"/>
                    <a:pt x="6" y="19"/>
                    <a:pt x="6" y="19"/>
                  </a:cubicBezTo>
                  <a:cubicBezTo>
                    <a:pt x="6" y="23"/>
                    <a:pt x="7" y="23"/>
                    <a:pt x="8" y="23"/>
                  </a:cubicBezTo>
                  <a:cubicBezTo>
                    <a:pt x="9" y="23"/>
                    <a:pt x="10" y="23"/>
                    <a:pt x="10" y="22"/>
                  </a:cubicBezTo>
                  <a:lnTo>
                    <a:pt x="11" y="25"/>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5" name="Freeform 18"/>
            <p:cNvSpPr>
              <a:spLocks noEditPoints="1"/>
            </p:cNvSpPr>
            <p:nvPr/>
          </p:nvSpPr>
          <p:spPr bwMode="auto">
            <a:xfrm>
              <a:off x="3178176" y="3659188"/>
              <a:ext cx="31750" cy="93663"/>
            </a:xfrm>
            <a:custGeom>
              <a:avLst/>
              <a:gdLst/>
              <a:ahLst/>
              <a:cxnLst>
                <a:cxn ang="0">
                  <a:pos x="4" y="3"/>
                </a:cxn>
                <a:cxn ang="0">
                  <a:pos x="8" y="0"/>
                </a:cxn>
                <a:cxn ang="0">
                  <a:pos x="10" y="3"/>
                </a:cxn>
                <a:cxn ang="0">
                  <a:pos x="7" y="6"/>
                </a:cxn>
                <a:cxn ang="0">
                  <a:pos x="4" y="3"/>
                </a:cxn>
                <a:cxn ang="0">
                  <a:pos x="8" y="9"/>
                </a:cxn>
                <a:cxn ang="0">
                  <a:pos x="5" y="29"/>
                </a:cxn>
                <a:cxn ang="0">
                  <a:pos x="0" y="29"/>
                </a:cxn>
                <a:cxn ang="0">
                  <a:pos x="4" y="9"/>
                </a:cxn>
                <a:cxn ang="0">
                  <a:pos x="8" y="9"/>
                </a:cxn>
              </a:cxnLst>
              <a:rect l="0" t="0" r="r" b="b"/>
              <a:pathLst>
                <a:path w="10" h="29">
                  <a:moveTo>
                    <a:pt x="4" y="3"/>
                  </a:moveTo>
                  <a:cubicBezTo>
                    <a:pt x="5" y="2"/>
                    <a:pt x="6" y="0"/>
                    <a:pt x="8" y="0"/>
                  </a:cubicBezTo>
                  <a:cubicBezTo>
                    <a:pt x="9" y="0"/>
                    <a:pt x="10" y="2"/>
                    <a:pt x="10" y="3"/>
                  </a:cubicBezTo>
                  <a:cubicBezTo>
                    <a:pt x="10" y="5"/>
                    <a:pt x="8" y="6"/>
                    <a:pt x="7" y="6"/>
                  </a:cubicBezTo>
                  <a:cubicBezTo>
                    <a:pt x="5" y="6"/>
                    <a:pt x="4" y="5"/>
                    <a:pt x="4" y="3"/>
                  </a:cubicBezTo>
                  <a:moveTo>
                    <a:pt x="8" y="9"/>
                  </a:moveTo>
                  <a:cubicBezTo>
                    <a:pt x="5" y="29"/>
                    <a:pt x="5" y="29"/>
                    <a:pt x="5" y="29"/>
                  </a:cubicBezTo>
                  <a:cubicBezTo>
                    <a:pt x="0" y="29"/>
                    <a:pt x="0" y="29"/>
                    <a:pt x="0" y="29"/>
                  </a:cubicBezTo>
                  <a:cubicBezTo>
                    <a:pt x="4" y="9"/>
                    <a:pt x="4" y="9"/>
                    <a:pt x="4" y="9"/>
                  </a:cubicBezTo>
                  <a:lnTo>
                    <a:pt x="8"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6" name="Freeform 19"/>
            <p:cNvSpPr>
              <a:spLocks/>
            </p:cNvSpPr>
            <p:nvPr/>
          </p:nvSpPr>
          <p:spPr bwMode="auto">
            <a:xfrm>
              <a:off x="32067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6" y="17"/>
                </a:cxn>
                <a:cxn ang="0">
                  <a:pos x="9" y="14"/>
                </a:cxn>
                <a:cxn ang="0">
                  <a:pos x="6" y="10"/>
                </a:cxn>
                <a:cxn ang="0">
                  <a:pos x="4"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2" y="19"/>
                    <a:pt x="0" y="18"/>
                  </a:cubicBezTo>
                  <a:cubicBezTo>
                    <a:pt x="2" y="16"/>
                    <a:pt x="2" y="16"/>
                    <a:pt x="2" y="16"/>
                  </a:cubicBezTo>
                  <a:cubicBezTo>
                    <a:pt x="3" y="16"/>
                    <a:pt x="4" y="17"/>
                    <a:pt x="6" y="17"/>
                  </a:cubicBezTo>
                  <a:cubicBezTo>
                    <a:pt x="7" y="17"/>
                    <a:pt x="9" y="16"/>
                    <a:pt x="9" y="14"/>
                  </a:cubicBezTo>
                  <a:cubicBezTo>
                    <a:pt x="9" y="13"/>
                    <a:pt x="8" y="12"/>
                    <a:pt x="6" y="10"/>
                  </a:cubicBezTo>
                  <a:cubicBezTo>
                    <a:pt x="4" y="8"/>
                    <a:pt x="4" y="7"/>
                    <a:pt x="4" y="5"/>
                  </a:cubicBezTo>
                  <a:cubicBezTo>
                    <a:pt x="4"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7" name="Freeform 20"/>
            <p:cNvSpPr>
              <a:spLocks noEditPoints="1"/>
            </p:cNvSpPr>
            <p:nvPr/>
          </p:nvSpPr>
          <p:spPr bwMode="auto">
            <a:xfrm>
              <a:off x="3260726" y="3689350"/>
              <a:ext cx="57150" cy="63500"/>
            </a:xfrm>
            <a:custGeom>
              <a:avLst/>
              <a:gdLst/>
              <a:ahLst/>
              <a:cxnLst>
                <a:cxn ang="0">
                  <a:pos x="13" y="4"/>
                </a:cxn>
                <a:cxn ang="0">
                  <a:pos x="11" y="3"/>
                </a:cxn>
                <a:cxn ang="0">
                  <a:pos x="6" y="9"/>
                </a:cxn>
                <a:cxn ang="0">
                  <a:pos x="13" y="4"/>
                </a:cxn>
                <a:cxn ang="0">
                  <a:pos x="15" y="18"/>
                </a:cxn>
                <a:cxn ang="0">
                  <a:pos x="6" y="20"/>
                </a:cxn>
                <a:cxn ang="0">
                  <a:pos x="0" y="13"/>
                </a:cxn>
                <a:cxn ang="0">
                  <a:pos x="13" y="0"/>
                </a:cxn>
                <a:cxn ang="0">
                  <a:pos x="18" y="4"/>
                </a:cxn>
                <a:cxn ang="0">
                  <a:pos x="5" y="12"/>
                </a:cxn>
                <a:cxn ang="0">
                  <a:pos x="9" y="17"/>
                </a:cxn>
                <a:cxn ang="0">
                  <a:pos x="14" y="15"/>
                </a:cxn>
                <a:cxn ang="0">
                  <a:pos x="15" y="18"/>
                </a:cxn>
              </a:cxnLst>
              <a:rect l="0" t="0" r="r" b="b"/>
              <a:pathLst>
                <a:path w="18" h="20">
                  <a:moveTo>
                    <a:pt x="13" y="4"/>
                  </a:moveTo>
                  <a:cubicBezTo>
                    <a:pt x="13" y="3"/>
                    <a:pt x="13" y="3"/>
                    <a:pt x="11" y="3"/>
                  </a:cubicBezTo>
                  <a:cubicBezTo>
                    <a:pt x="9" y="3"/>
                    <a:pt x="7" y="5"/>
                    <a:pt x="6" y="9"/>
                  </a:cubicBezTo>
                  <a:cubicBezTo>
                    <a:pt x="10" y="9"/>
                    <a:pt x="13" y="7"/>
                    <a:pt x="13" y="4"/>
                  </a:cubicBezTo>
                  <a:moveTo>
                    <a:pt x="15" y="18"/>
                  </a:moveTo>
                  <a:cubicBezTo>
                    <a:pt x="12" y="20"/>
                    <a:pt x="9" y="20"/>
                    <a:pt x="6" y="20"/>
                  </a:cubicBezTo>
                  <a:cubicBezTo>
                    <a:pt x="3" y="20"/>
                    <a:pt x="0" y="17"/>
                    <a:pt x="0" y="13"/>
                  </a:cubicBezTo>
                  <a:cubicBezTo>
                    <a:pt x="0" y="7"/>
                    <a:pt x="5" y="0"/>
                    <a:pt x="13" y="0"/>
                  </a:cubicBezTo>
                  <a:cubicBezTo>
                    <a:pt x="15" y="0"/>
                    <a:pt x="18" y="1"/>
                    <a:pt x="18" y="4"/>
                  </a:cubicBezTo>
                  <a:cubicBezTo>
                    <a:pt x="18"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8" name="Freeform 21"/>
            <p:cNvSpPr>
              <a:spLocks/>
            </p:cNvSpPr>
            <p:nvPr/>
          </p:nvSpPr>
          <p:spPr bwMode="auto">
            <a:xfrm>
              <a:off x="3311526" y="3736975"/>
              <a:ext cx="28575" cy="38100"/>
            </a:xfrm>
            <a:custGeom>
              <a:avLst/>
              <a:gdLst/>
              <a:ahLst/>
              <a:cxnLst>
                <a:cxn ang="0">
                  <a:pos x="0" y="11"/>
                </a:cxn>
                <a:cxn ang="0">
                  <a:pos x="4" y="4"/>
                </a:cxn>
                <a:cxn ang="0">
                  <a:pos x="8" y="0"/>
                </a:cxn>
                <a:cxn ang="0">
                  <a:pos x="9" y="1"/>
                </a:cxn>
                <a:cxn ang="0">
                  <a:pos x="8" y="4"/>
                </a:cxn>
                <a:cxn ang="0">
                  <a:pos x="2" y="12"/>
                </a:cxn>
                <a:cxn ang="0">
                  <a:pos x="0" y="11"/>
                </a:cxn>
              </a:cxnLst>
              <a:rect l="0" t="0" r="r" b="b"/>
              <a:pathLst>
                <a:path w="9" h="12">
                  <a:moveTo>
                    <a:pt x="0" y="11"/>
                  </a:moveTo>
                  <a:cubicBezTo>
                    <a:pt x="4" y="4"/>
                    <a:pt x="4" y="4"/>
                    <a:pt x="4" y="4"/>
                  </a:cubicBezTo>
                  <a:cubicBezTo>
                    <a:pt x="6" y="1"/>
                    <a:pt x="6" y="0"/>
                    <a:pt x="8" y="0"/>
                  </a:cubicBezTo>
                  <a:cubicBezTo>
                    <a:pt x="9" y="0"/>
                    <a:pt x="9" y="0"/>
                    <a:pt x="9" y="1"/>
                  </a:cubicBezTo>
                  <a:cubicBezTo>
                    <a:pt x="9" y="2"/>
                    <a:pt x="9" y="3"/>
                    <a:pt x="8" y="4"/>
                  </a:cubicBezTo>
                  <a:cubicBezTo>
                    <a:pt x="2" y="12"/>
                    <a:pt x="2" y="12"/>
                    <a:pt x="2" y="12"/>
                  </a:cubicBezTo>
                  <a:lnTo>
                    <a:pt x="0" y="11"/>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9" name="Freeform 22"/>
            <p:cNvSpPr>
              <a:spLocks noEditPoints="1"/>
            </p:cNvSpPr>
            <p:nvPr/>
          </p:nvSpPr>
          <p:spPr bwMode="auto">
            <a:xfrm>
              <a:off x="3394076"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0" name="Freeform 23"/>
            <p:cNvSpPr>
              <a:spLocks/>
            </p:cNvSpPr>
            <p:nvPr/>
          </p:nvSpPr>
          <p:spPr bwMode="auto">
            <a:xfrm>
              <a:off x="3467101" y="3689350"/>
              <a:ext cx="60325" cy="63500"/>
            </a:xfrm>
            <a:custGeom>
              <a:avLst/>
              <a:gdLst/>
              <a:ahLst/>
              <a:cxnLst>
                <a:cxn ang="0">
                  <a:pos x="11" y="16"/>
                </a:cxn>
                <a:cxn ang="0">
                  <a:pos x="11" y="16"/>
                </a:cxn>
                <a:cxn ang="0">
                  <a:pos x="4" y="20"/>
                </a:cxn>
                <a:cxn ang="0">
                  <a:pos x="0" y="16"/>
                </a:cxn>
                <a:cxn ang="0">
                  <a:pos x="0" y="11"/>
                </a:cxn>
                <a:cxn ang="0">
                  <a:pos x="3" y="0"/>
                </a:cxn>
                <a:cxn ang="0">
                  <a:pos x="7" y="0"/>
                </a:cxn>
                <a:cxn ang="0">
                  <a:pos x="5" y="11"/>
                </a:cxn>
                <a:cxn ang="0">
                  <a:pos x="5" y="14"/>
                </a:cxn>
                <a:cxn ang="0">
                  <a:pos x="6" y="17"/>
                </a:cxn>
                <a:cxn ang="0">
                  <a:pos x="13" y="7"/>
                </a:cxn>
                <a:cxn ang="0">
                  <a:pos x="14" y="0"/>
                </a:cxn>
                <a:cxn ang="0">
                  <a:pos x="19" y="0"/>
                </a:cxn>
                <a:cxn ang="0">
                  <a:pos x="15" y="20"/>
                </a:cxn>
                <a:cxn ang="0">
                  <a:pos x="11" y="20"/>
                </a:cxn>
                <a:cxn ang="0">
                  <a:pos x="11" y="16"/>
                </a:cxn>
              </a:cxnLst>
              <a:rect l="0" t="0" r="r" b="b"/>
              <a:pathLst>
                <a:path w="19" h="20">
                  <a:moveTo>
                    <a:pt x="11" y="16"/>
                  </a:moveTo>
                  <a:cubicBezTo>
                    <a:pt x="11" y="16"/>
                    <a:pt x="11" y="16"/>
                    <a:pt x="11" y="16"/>
                  </a:cubicBezTo>
                  <a:cubicBezTo>
                    <a:pt x="9" y="19"/>
                    <a:pt x="6" y="20"/>
                    <a:pt x="4" y="20"/>
                  </a:cubicBezTo>
                  <a:cubicBezTo>
                    <a:pt x="2" y="20"/>
                    <a:pt x="0" y="19"/>
                    <a:pt x="0" y="16"/>
                  </a:cubicBezTo>
                  <a:cubicBezTo>
                    <a:pt x="0" y="15"/>
                    <a:pt x="0" y="13"/>
                    <a:pt x="0" y="11"/>
                  </a:cubicBezTo>
                  <a:cubicBezTo>
                    <a:pt x="3" y="0"/>
                    <a:pt x="3" y="0"/>
                    <a:pt x="3" y="0"/>
                  </a:cubicBezTo>
                  <a:cubicBezTo>
                    <a:pt x="7" y="0"/>
                    <a:pt x="7" y="0"/>
                    <a:pt x="7" y="0"/>
                  </a:cubicBezTo>
                  <a:cubicBezTo>
                    <a:pt x="5" y="11"/>
                    <a:pt x="5" y="11"/>
                    <a:pt x="5" y="11"/>
                  </a:cubicBezTo>
                  <a:cubicBezTo>
                    <a:pt x="5" y="13"/>
                    <a:pt x="5" y="13"/>
                    <a:pt x="5" y="14"/>
                  </a:cubicBezTo>
                  <a:cubicBezTo>
                    <a:pt x="5" y="16"/>
                    <a:pt x="6" y="17"/>
                    <a:pt x="6" y="17"/>
                  </a:cubicBezTo>
                  <a:cubicBezTo>
                    <a:pt x="9" y="17"/>
                    <a:pt x="12" y="12"/>
                    <a:pt x="13" y="7"/>
                  </a:cubicBezTo>
                  <a:cubicBezTo>
                    <a:pt x="14" y="0"/>
                    <a:pt x="14" y="0"/>
                    <a:pt x="14" y="0"/>
                  </a:cubicBezTo>
                  <a:cubicBezTo>
                    <a:pt x="19" y="0"/>
                    <a:pt x="19" y="0"/>
                    <a:pt x="19" y="0"/>
                  </a:cubicBezTo>
                  <a:cubicBezTo>
                    <a:pt x="15" y="20"/>
                    <a:pt x="15" y="20"/>
                    <a:pt x="15" y="20"/>
                  </a:cubicBezTo>
                  <a:cubicBezTo>
                    <a:pt x="11" y="20"/>
                    <a:pt x="11" y="20"/>
                    <a:pt x="11" y="20"/>
                  </a:cubicBezTo>
                  <a:lnTo>
                    <a:pt x="11"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1" name="Freeform 24"/>
            <p:cNvSpPr>
              <a:spLocks/>
            </p:cNvSpPr>
            <p:nvPr/>
          </p:nvSpPr>
          <p:spPr bwMode="auto">
            <a:xfrm>
              <a:off x="3533776" y="3689350"/>
              <a:ext cx="47625" cy="63500"/>
            </a:xfrm>
            <a:custGeom>
              <a:avLst/>
              <a:gdLst/>
              <a:ahLst/>
              <a:cxnLst>
                <a:cxn ang="0">
                  <a:pos x="8" y="3"/>
                </a:cxn>
                <a:cxn ang="0">
                  <a:pos x="8" y="4"/>
                </a:cxn>
                <a:cxn ang="0">
                  <a:pos x="9" y="2"/>
                </a:cxn>
                <a:cxn ang="0">
                  <a:pos x="13" y="0"/>
                </a:cxn>
                <a:cxn ang="0">
                  <a:pos x="15" y="1"/>
                </a:cxn>
                <a:cxn ang="0">
                  <a:pos x="13" y="5"/>
                </a:cxn>
                <a:cxn ang="0">
                  <a:pos x="11" y="4"/>
                </a:cxn>
                <a:cxn ang="0">
                  <a:pos x="7" y="10"/>
                </a:cxn>
                <a:cxn ang="0">
                  <a:pos x="5" y="20"/>
                </a:cxn>
                <a:cxn ang="0">
                  <a:pos x="0" y="20"/>
                </a:cxn>
                <a:cxn ang="0">
                  <a:pos x="4"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3" y="0"/>
                  </a:cubicBezTo>
                  <a:cubicBezTo>
                    <a:pt x="14" y="0"/>
                    <a:pt x="15" y="0"/>
                    <a:pt x="15" y="1"/>
                  </a:cubicBezTo>
                  <a:cubicBezTo>
                    <a:pt x="13" y="5"/>
                    <a:pt x="13" y="5"/>
                    <a:pt x="13" y="5"/>
                  </a:cubicBezTo>
                  <a:cubicBezTo>
                    <a:pt x="12" y="5"/>
                    <a:pt x="12" y="4"/>
                    <a:pt x="11" y="4"/>
                  </a:cubicBezTo>
                  <a:cubicBezTo>
                    <a:pt x="9" y="4"/>
                    <a:pt x="7" y="6"/>
                    <a:pt x="7" y="10"/>
                  </a:cubicBezTo>
                  <a:cubicBezTo>
                    <a:pt x="5" y="20"/>
                    <a:pt x="5" y="20"/>
                    <a:pt x="5" y="20"/>
                  </a:cubicBezTo>
                  <a:cubicBezTo>
                    <a:pt x="0" y="20"/>
                    <a:pt x="0" y="20"/>
                    <a:pt x="0" y="20"/>
                  </a:cubicBezTo>
                  <a:cubicBezTo>
                    <a:pt x="4" y="0"/>
                    <a:pt x="4" y="0"/>
                    <a:pt x="4"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2" name="Freeform 25"/>
            <p:cNvSpPr>
              <a:spLocks/>
            </p:cNvSpPr>
            <p:nvPr/>
          </p:nvSpPr>
          <p:spPr bwMode="auto">
            <a:xfrm>
              <a:off x="36131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5" y="17"/>
                </a:cxn>
                <a:cxn ang="0">
                  <a:pos x="9" y="14"/>
                </a:cxn>
                <a:cxn ang="0">
                  <a:pos x="6" y="10"/>
                </a:cxn>
                <a:cxn ang="0">
                  <a:pos x="3"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1" y="19"/>
                    <a:pt x="0" y="18"/>
                  </a:cubicBezTo>
                  <a:cubicBezTo>
                    <a:pt x="2" y="16"/>
                    <a:pt x="2" y="16"/>
                    <a:pt x="2" y="16"/>
                  </a:cubicBezTo>
                  <a:cubicBezTo>
                    <a:pt x="3" y="16"/>
                    <a:pt x="4" y="17"/>
                    <a:pt x="5" y="17"/>
                  </a:cubicBezTo>
                  <a:cubicBezTo>
                    <a:pt x="7" y="17"/>
                    <a:pt x="9" y="16"/>
                    <a:pt x="9" y="14"/>
                  </a:cubicBezTo>
                  <a:cubicBezTo>
                    <a:pt x="9" y="13"/>
                    <a:pt x="8" y="12"/>
                    <a:pt x="6" y="10"/>
                  </a:cubicBezTo>
                  <a:cubicBezTo>
                    <a:pt x="4" y="8"/>
                    <a:pt x="3" y="7"/>
                    <a:pt x="3" y="5"/>
                  </a:cubicBezTo>
                  <a:cubicBezTo>
                    <a:pt x="3"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3" name="Freeform 26"/>
            <p:cNvSpPr>
              <a:spLocks noEditPoints="1"/>
            </p:cNvSpPr>
            <p:nvPr/>
          </p:nvSpPr>
          <p:spPr bwMode="auto">
            <a:xfrm>
              <a:off x="3667126" y="3689350"/>
              <a:ext cx="63500" cy="63500"/>
            </a:xfrm>
            <a:custGeom>
              <a:avLst/>
              <a:gdLst/>
              <a:ahLst/>
              <a:cxnLst>
                <a:cxn ang="0">
                  <a:pos x="15" y="8"/>
                </a:cxn>
                <a:cxn ang="0">
                  <a:pos x="11" y="2"/>
                </a:cxn>
                <a:cxn ang="0">
                  <a:pos x="5" y="11"/>
                </a:cxn>
                <a:cxn ang="0">
                  <a:pos x="10" y="17"/>
                </a:cxn>
                <a:cxn ang="0">
                  <a:pos x="15" y="8"/>
                </a:cxn>
                <a:cxn ang="0">
                  <a:pos x="0" y="12"/>
                </a:cxn>
                <a:cxn ang="0">
                  <a:pos x="11" y="0"/>
                </a:cxn>
                <a:cxn ang="0">
                  <a:pos x="20" y="8"/>
                </a:cxn>
                <a:cxn ang="0">
                  <a:pos x="9" y="20"/>
                </a:cxn>
                <a:cxn ang="0">
                  <a:pos x="0" y="12"/>
                </a:cxn>
              </a:cxnLst>
              <a:rect l="0" t="0" r="r" b="b"/>
              <a:pathLst>
                <a:path w="20" h="20">
                  <a:moveTo>
                    <a:pt x="15" y="8"/>
                  </a:moveTo>
                  <a:cubicBezTo>
                    <a:pt x="15" y="5"/>
                    <a:pt x="14" y="2"/>
                    <a:pt x="11" y="2"/>
                  </a:cubicBezTo>
                  <a:cubicBezTo>
                    <a:pt x="7" y="2"/>
                    <a:pt x="5" y="8"/>
                    <a:pt x="5" y="11"/>
                  </a:cubicBezTo>
                  <a:cubicBezTo>
                    <a:pt x="5" y="15"/>
                    <a:pt x="7" y="17"/>
                    <a:pt x="10" y="17"/>
                  </a:cubicBezTo>
                  <a:cubicBezTo>
                    <a:pt x="11" y="17"/>
                    <a:pt x="15" y="16"/>
                    <a:pt x="15" y="8"/>
                  </a:cubicBezTo>
                  <a:moveTo>
                    <a:pt x="0" y="12"/>
                  </a:moveTo>
                  <a:cubicBezTo>
                    <a:pt x="0" y="3"/>
                    <a:pt x="7" y="0"/>
                    <a:pt x="11" y="0"/>
                  </a:cubicBezTo>
                  <a:cubicBezTo>
                    <a:pt x="18" y="0"/>
                    <a:pt x="20" y="4"/>
                    <a:pt x="20" y="8"/>
                  </a:cubicBezTo>
                  <a:cubicBezTo>
                    <a:pt x="20" y="14"/>
                    <a:pt x="16" y="20"/>
                    <a:pt x="9" y="20"/>
                  </a:cubicBezTo>
                  <a:cubicBezTo>
                    <a:pt x="4"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4" name="Freeform 27"/>
            <p:cNvSpPr>
              <a:spLocks/>
            </p:cNvSpPr>
            <p:nvPr/>
          </p:nvSpPr>
          <p:spPr bwMode="auto">
            <a:xfrm>
              <a:off x="3740151" y="3689350"/>
              <a:ext cx="63500" cy="63500"/>
            </a:xfrm>
            <a:custGeom>
              <a:avLst/>
              <a:gdLst/>
              <a:ahLst/>
              <a:cxnLst>
                <a:cxn ang="0">
                  <a:pos x="12" y="16"/>
                </a:cxn>
                <a:cxn ang="0">
                  <a:pos x="12" y="16"/>
                </a:cxn>
                <a:cxn ang="0">
                  <a:pos x="5" y="20"/>
                </a:cxn>
                <a:cxn ang="0">
                  <a:pos x="0" y="16"/>
                </a:cxn>
                <a:cxn ang="0">
                  <a:pos x="1" y="11"/>
                </a:cxn>
                <a:cxn ang="0">
                  <a:pos x="3" y="0"/>
                </a:cxn>
                <a:cxn ang="0">
                  <a:pos x="8" y="0"/>
                </a:cxn>
                <a:cxn ang="0">
                  <a:pos x="6" y="11"/>
                </a:cxn>
                <a:cxn ang="0">
                  <a:pos x="5" y="14"/>
                </a:cxn>
                <a:cxn ang="0">
                  <a:pos x="7" y="17"/>
                </a:cxn>
                <a:cxn ang="0">
                  <a:pos x="14" y="7"/>
                </a:cxn>
                <a:cxn ang="0">
                  <a:pos x="15" y="0"/>
                </a:cxn>
                <a:cxn ang="0">
                  <a:pos x="20" y="0"/>
                </a:cxn>
                <a:cxn ang="0">
                  <a:pos x="16" y="20"/>
                </a:cxn>
                <a:cxn ang="0">
                  <a:pos x="11" y="20"/>
                </a:cxn>
                <a:cxn ang="0">
                  <a:pos x="12" y="16"/>
                </a:cxn>
              </a:cxnLst>
              <a:rect l="0" t="0" r="r" b="b"/>
              <a:pathLst>
                <a:path w="20" h="20">
                  <a:moveTo>
                    <a:pt x="12" y="16"/>
                  </a:moveTo>
                  <a:cubicBezTo>
                    <a:pt x="12" y="16"/>
                    <a:pt x="12" y="16"/>
                    <a:pt x="12" y="16"/>
                  </a:cubicBezTo>
                  <a:cubicBezTo>
                    <a:pt x="9" y="19"/>
                    <a:pt x="7" y="20"/>
                    <a:pt x="5" y="20"/>
                  </a:cubicBezTo>
                  <a:cubicBezTo>
                    <a:pt x="3" y="20"/>
                    <a:pt x="0" y="19"/>
                    <a:pt x="0" y="16"/>
                  </a:cubicBezTo>
                  <a:cubicBezTo>
                    <a:pt x="0" y="15"/>
                    <a:pt x="0" y="13"/>
                    <a:pt x="1" y="11"/>
                  </a:cubicBezTo>
                  <a:cubicBezTo>
                    <a:pt x="3" y="0"/>
                    <a:pt x="3" y="0"/>
                    <a:pt x="3" y="0"/>
                  </a:cubicBezTo>
                  <a:cubicBezTo>
                    <a:pt x="8" y="0"/>
                    <a:pt x="8" y="0"/>
                    <a:pt x="8" y="0"/>
                  </a:cubicBezTo>
                  <a:cubicBezTo>
                    <a:pt x="6" y="11"/>
                    <a:pt x="6" y="11"/>
                    <a:pt x="6" y="11"/>
                  </a:cubicBezTo>
                  <a:cubicBezTo>
                    <a:pt x="5" y="13"/>
                    <a:pt x="5" y="13"/>
                    <a:pt x="5" y="14"/>
                  </a:cubicBezTo>
                  <a:cubicBezTo>
                    <a:pt x="5" y="16"/>
                    <a:pt x="7" y="17"/>
                    <a:pt x="7" y="17"/>
                  </a:cubicBezTo>
                  <a:cubicBezTo>
                    <a:pt x="9" y="17"/>
                    <a:pt x="13" y="12"/>
                    <a:pt x="14" y="7"/>
                  </a:cubicBezTo>
                  <a:cubicBezTo>
                    <a:pt x="15" y="0"/>
                    <a:pt x="15" y="0"/>
                    <a:pt x="15" y="0"/>
                  </a:cubicBezTo>
                  <a:cubicBezTo>
                    <a:pt x="20" y="0"/>
                    <a:pt x="20" y="0"/>
                    <a:pt x="20" y="0"/>
                  </a:cubicBezTo>
                  <a:cubicBezTo>
                    <a:pt x="16" y="20"/>
                    <a:pt x="16" y="20"/>
                    <a:pt x="16" y="20"/>
                  </a:cubicBezTo>
                  <a:cubicBezTo>
                    <a:pt x="11" y="20"/>
                    <a:pt x="11" y="20"/>
                    <a:pt x="11" y="20"/>
                  </a:cubicBezTo>
                  <a:lnTo>
                    <a:pt x="12"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5" name="Freeform 28"/>
            <p:cNvSpPr>
              <a:spLocks/>
            </p:cNvSpPr>
            <p:nvPr/>
          </p:nvSpPr>
          <p:spPr bwMode="auto">
            <a:xfrm>
              <a:off x="3810001" y="3689350"/>
              <a:ext cx="49213"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6" name="Freeform 29"/>
            <p:cNvSpPr>
              <a:spLocks/>
            </p:cNvSpPr>
            <p:nvPr/>
          </p:nvSpPr>
          <p:spPr bwMode="auto">
            <a:xfrm>
              <a:off x="3856038" y="3689350"/>
              <a:ext cx="53975" cy="63500"/>
            </a:xfrm>
            <a:custGeom>
              <a:avLst/>
              <a:gdLst/>
              <a:ahLst/>
              <a:cxnLst>
                <a:cxn ang="0">
                  <a:pos x="15" y="18"/>
                </a:cxn>
                <a:cxn ang="0">
                  <a:pos x="8" y="20"/>
                </a:cxn>
                <a:cxn ang="0">
                  <a:pos x="0" y="12"/>
                </a:cxn>
                <a:cxn ang="0">
                  <a:pos x="11" y="0"/>
                </a:cxn>
                <a:cxn ang="0">
                  <a:pos x="17" y="2"/>
                </a:cxn>
                <a:cxn ang="0">
                  <a:pos x="15" y="4"/>
                </a:cxn>
                <a:cxn ang="0">
                  <a:pos x="11" y="3"/>
                </a:cxn>
                <a:cxn ang="0">
                  <a:pos x="5" y="12"/>
                </a:cxn>
                <a:cxn ang="0">
                  <a:pos x="9" y="17"/>
                </a:cxn>
                <a:cxn ang="0">
                  <a:pos x="13" y="15"/>
                </a:cxn>
                <a:cxn ang="0">
                  <a:pos x="15" y="18"/>
                </a:cxn>
              </a:cxnLst>
              <a:rect l="0" t="0" r="r" b="b"/>
              <a:pathLst>
                <a:path w="17" h="20">
                  <a:moveTo>
                    <a:pt x="15" y="18"/>
                  </a:moveTo>
                  <a:cubicBezTo>
                    <a:pt x="12" y="20"/>
                    <a:pt x="11" y="20"/>
                    <a:pt x="8" y="20"/>
                  </a:cubicBezTo>
                  <a:cubicBezTo>
                    <a:pt x="3" y="20"/>
                    <a:pt x="0" y="17"/>
                    <a:pt x="0" y="12"/>
                  </a:cubicBezTo>
                  <a:cubicBezTo>
                    <a:pt x="0" y="6"/>
                    <a:pt x="4" y="0"/>
                    <a:pt x="11" y="0"/>
                  </a:cubicBezTo>
                  <a:cubicBezTo>
                    <a:pt x="14" y="0"/>
                    <a:pt x="15" y="0"/>
                    <a:pt x="17" y="2"/>
                  </a:cubicBezTo>
                  <a:cubicBezTo>
                    <a:pt x="15" y="4"/>
                    <a:pt x="15" y="4"/>
                    <a:pt x="15" y="4"/>
                  </a:cubicBezTo>
                  <a:cubicBezTo>
                    <a:pt x="14" y="4"/>
                    <a:pt x="13" y="3"/>
                    <a:pt x="11" y="3"/>
                  </a:cubicBezTo>
                  <a:cubicBezTo>
                    <a:pt x="8" y="3"/>
                    <a:pt x="5" y="7"/>
                    <a:pt x="5" y="12"/>
                  </a:cubicBezTo>
                  <a:cubicBezTo>
                    <a:pt x="5" y="14"/>
                    <a:pt x="7" y="17"/>
                    <a:pt x="9" y="17"/>
                  </a:cubicBezTo>
                  <a:cubicBezTo>
                    <a:pt x="11" y="17"/>
                    <a:pt x="12"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7" name="Freeform 30"/>
            <p:cNvSpPr>
              <a:spLocks noEditPoints="1"/>
            </p:cNvSpPr>
            <p:nvPr/>
          </p:nvSpPr>
          <p:spPr bwMode="auto">
            <a:xfrm>
              <a:off x="3913188" y="3689350"/>
              <a:ext cx="53975" cy="63500"/>
            </a:xfrm>
            <a:custGeom>
              <a:avLst/>
              <a:gdLst/>
              <a:ahLst/>
              <a:cxnLst>
                <a:cxn ang="0">
                  <a:pos x="13" y="4"/>
                </a:cxn>
                <a:cxn ang="0">
                  <a:pos x="11" y="3"/>
                </a:cxn>
                <a:cxn ang="0">
                  <a:pos x="5" y="9"/>
                </a:cxn>
                <a:cxn ang="0">
                  <a:pos x="13" y="4"/>
                </a:cxn>
                <a:cxn ang="0">
                  <a:pos x="15" y="18"/>
                </a:cxn>
                <a:cxn ang="0">
                  <a:pos x="6" y="20"/>
                </a:cxn>
                <a:cxn ang="0">
                  <a:pos x="0" y="13"/>
                </a:cxn>
                <a:cxn ang="0">
                  <a:pos x="12" y="0"/>
                </a:cxn>
                <a:cxn ang="0">
                  <a:pos x="17" y="4"/>
                </a:cxn>
                <a:cxn ang="0">
                  <a:pos x="5" y="12"/>
                </a:cxn>
                <a:cxn ang="0">
                  <a:pos x="8" y="17"/>
                </a:cxn>
                <a:cxn ang="0">
                  <a:pos x="13" y="15"/>
                </a:cxn>
                <a:cxn ang="0">
                  <a:pos x="15" y="18"/>
                </a:cxn>
              </a:cxnLst>
              <a:rect l="0" t="0" r="r" b="b"/>
              <a:pathLst>
                <a:path w="17" h="20">
                  <a:moveTo>
                    <a:pt x="13" y="4"/>
                  </a:moveTo>
                  <a:cubicBezTo>
                    <a:pt x="13" y="3"/>
                    <a:pt x="12" y="3"/>
                    <a:pt x="11" y="3"/>
                  </a:cubicBezTo>
                  <a:cubicBezTo>
                    <a:pt x="9" y="3"/>
                    <a:pt x="6" y="5"/>
                    <a:pt x="5" y="9"/>
                  </a:cubicBezTo>
                  <a:cubicBezTo>
                    <a:pt x="9" y="9"/>
                    <a:pt x="13" y="7"/>
                    <a:pt x="13" y="4"/>
                  </a:cubicBezTo>
                  <a:moveTo>
                    <a:pt x="15"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5" y="13"/>
                    <a:pt x="5" y="17"/>
                    <a:pt x="8" y="17"/>
                  </a:cubicBezTo>
                  <a:cubicBezTo>
                    <a:pt x="10" y="17"/>
                    <a:pt x="11"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8" name="Freeform 31"/>
            <p:cNvSpPr>
              <a:spLocks noEditPoints="1"/>
            </p:cNvSpPr>
            <p:nvPr/>
          </p:nvSpPr>
          <p:spPr bwMode="auto">
            <a:xfrm>
              <a:off x="4008438"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9" name="Freeform 32"/>
            <p:cNvSpPr>
              <a:spLocks/>
            </p:cNvSpPr>
            <p:nvPr/>
          </p:nvSpPr>
          <p:spPr bwMode="auto">
            <a:xfrm>
              <a:off x="4078288" y="3659188"/>
              <a:ext cx="50800" cy="93663"/>
            </a:xfrm>
            <a:custGeom>
              <a:avLst/>
              <a:gdLst/>
              <a:ahLst/>
              <a:cxnLst>
                <a:cxn ang="0">
                  <a:pos x="0" y="29"/>
                </a:cxn>
                <a:cxn ang="0">
                  <a:pos x="4" y="12"/>
                </a:cxn>
                <a:cxn ang="0">
                  <a:pos x="1" y="12"/>
                </a:cxn>
                <a:cxn ang="0">
                  <a:pos x="1" y="9"/>
                </a:cxn>
                <a:cxn ang="0">
                  <a:pos x="4" y="9"/>
                </a:cxn>
                <a:cxn ang="0">
                  <a:pos x="5" y="7"/>
                </a:cxn>
                <a:cxn ang="0">
                  <a:pos x="12" y="0"/>
                </a:cxn>
                <a:cxn ang="0">
                  <a:pos x="16" y="1"/>
                </a:cxn>
                <a:cxn ang="0">
                  <a:pos x="14" y="3"/>
                </a:cxn>
                <a:cxn ang="0">
                  <a:pos x="12" y="3"/>
                </a:cxn>
                <a:cxn ang="0">
                  <a:pos x="10" y="6"/>
                </a:cxn>
                <a:cxn ang="0">
                  <a:pos x="9" y="9"/>
                </a:cxn>
                <a:cxn ang="0">
                  <a:pos x="13" y="9"/>
                </a:cxn>
                <a:cxn ang="0">
                  <a:pos x="13" y="12"/>
                </a:cxn>
                <a:cxn ang="0">
                  <a:pos x="8" y="12"/>
                </a:cxn>
                <a:cxn ang="0">
                  <a:pos x="5" y="29"/>
                </a:cxn>
                <a:cxn ang="0">
                  <a:pos x="0" y="29"/>
                </a:cxn>
              </a:cxnLst>
              <a:rect l="0" t="0" r="r" b="b"/>
              <a:pathLst>
                <a:path w="16" h="29">
                  <a:moveTo>
                    <a:pt x="0" y="29"/>
                  </a:moveTo>
                  <a:cubicBezTo>
                    <a:pt x="4" y="12"/>
                    <a:pt x="4" y="12"/>
                    <a:pt x="4" y="12"/>
                  </a:cubicBezTo>
                  <a:cubicBezTo>
                    <a:pt x="1" y="12"/>
                    <a:pt x="1" y="12"/>
                    <a:pt x="1" y="12"/>
                  </a:cubicBezTo>
                  <a:cubicBezTo>
                    <a:pt x="1" y="9"/>
                    <a:pt x="1" y="9"/>
                    <a:pt x="1" y="9"/>
                  </a:cubicBezTo>
                  <a:cubicBezTo>
                    <a:pt x="4" y="9"/>
                    <a:pt x="4" y="9"/>
                    <a:pt x="4" y="9"/>
                  </a:cubicBezTo>
                  <a:cubicBezTo>
                    <a:pt x="5" y="7"/>
                    <a:pt x="5" y="7"/>
                    <a:pt x="5" y="7"/>
                  </a:cubicBezTo>
                  <a:cubicBezTo>
                    <a:pt x="6" y="2"/>
                    <a:pt x="9" y="0"/>
                    <a:pt x="12" y="0"/>
                  </a:cubicBezTo>
                  <a:cubicBezTo>
                    <a:pt x="13" y="0"/>
                    <a:pt x="14" y="0"/>
                    <a:pt x="16" y="1"/>
                  </a:cubicBezTo>
                  <a:cubicBezTo>
                    <a:pt x="14" y="3"/>
                    <a:pt x="14" y="3"/>
                    <a:pt x="14" y="3"/>
                  </a:cubicBezTo>
                  <a:cubicBezTo>
                    <a:pt x="14" y="3"/>
                    <a:pt x="13" y="3"/>
                    <a:pt x="12" y="3"/>
                  </a:cubicBezTo>
                  <a:cubicBezTo>
                    <a:pt x="12" y="3"/>
                    <a:pt x="10" y="3"/>
                    <a:pt x="10" y="6"/>
                  </a:cubicBezTo>
                  <a:cubicBezTo>
                    <a:pt x="9" y="9"/>
                    <a:pt x="9" y="9"/>
                    <a:pt x="9" y="9"/>
                  </a:cubicBezTo>
                  <a:cubicBezTo>
                    <a:pt x="13" y="9"/>
                    <a:pt x="13" y="9"/>
                    <a:pt x="13" y="9"/>
                  </a:cubicBezTo>
                  <a:cubicBezTo>
                    <a:pt x="13" y="12"/>
                    <a:pt x="13" y="12"/>
                    <a:pt x="13" y="12"/>
                  </a:cubicBezTo>
                  <a:cubicBezTo>
                    <a:pt x="8" y="12"/>
                    <a:pt x="8" y="12"/>
                    <a:pt x="8" y="12"/>
                  </a:cubicBezTo>
                  <a:cubicBezTo>
                    <a:pt x="5" y="29"/>
                    <a:pt x="5" y="29"/>
                    <a:pt x="5" y="29"/>
                  </a:cubicBezTo>
                  <a:lnTo>
                    <a:pt x="0" y="2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0" name="Freeform 33"/>
            <p:cNvSpPr>
              <a:spLocks noEditPoints="1"/>
            </p:cNvSpPr>
            <p:nvPr/>
          </p:nvSpPr>
          <p:spPr bwMode="auto">
            <a:xfrm>
              <a:off x="4154488" y="3689350"/>
              <a:ext cx="53975" cy="63500"/>
            </a:xfrm>
            <a:custGeom>
              <a:avLst/>
              <a:gdLst/>
              <a:ahLst/>
              <a:cxnLst>
                <a:cxn ang="0">
                  <a:pos x="12" y="4"/>
                </a:cxn>
                <a:cxn ang="0">
                  <a:pos x="10" y="3"/>
                </a:cxn>
                <a:cxn ang="0">
                  <a:pos x="5" y="9"/>
                </a:cxn>
                <a:cxn ang="0">
                  <a:pos x="12" y="4"/>
                </a:cxn>
                <a:cxn ang="0">
                  <a:pos x="14" y="18"/>
                </a:cxn>
                <a:cxn ang="0">
                  <a:pos x="6" y="20"/>
                </a:cxn>
                <a:cxn ang="0">
                  <a:pos x="0" y="13"/>
                </a:cxn>
                <a:cxn ang="0">
                  <a:pos x="12" y="0"/>
                </a:cxn>
                <a:cxn ang="0">
                  <a:pos x="17" y="4"/>
                </a:cxn>
                <a:cxn ang="0">
                  <a:pos x="5" y="12"/>
                </a:cxn>
                <a:cxn ang="0">
                  <a:pos x="8" y="17"/>
                </a:cxn>
                <a:cxn ang="0">
                  <a:pos x="13" y="15"/>
                </a:cxn>
                <a:cxn ang="0">
                  <a:pos x="14" y="18"/>
                </a:cxn>
              </a:cxnLst>
              <a:rect l="0" t="0" r="r" b="b"/>
              <a:pathLst>
                <a:path w="17" h="20">
                  <a:moveTo>
                    <a:pt x="12" y="4"/>
                  </a:moveTo>
                  <a:cubicBezTo>
                    <a:pt x="12" y="3"/>
                    <a:pt x="12" y="3"/>
                    <a:pt x="10" y="3"/>
                  </a:cubicBezTo>
                  <a:cubicBezTo>
                    <a:pt x="8" y="3"/>
                    <a:pt x="6" y="5"/>
                    <a:pt x="5" y="9"/>
                  </a:cubicBezTo>
                  <a:cubicBezTo>
                    <a:pt x="9" y="9"/>
                    <a:pt x="12" y="7"/>
                    <a:pt x="12" y="4"/>
                  </a:cubicBezTo>
                  <a:moveTo>
                    <a:pt x="14"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4" y="13"/>
                    <a:pt x="4" y="17"/>
                    <a:pt x="8" y="17"/>
                  </a:cubicBezTo>
                  <a:cubicBezTo>
                    <a:pt x="9" y="17"/>
                    <a:pt x="11" y="16"/>
                    <a:pt x="13" y="15"/>
                  </a:cubicBezTo>
                  <a:lnTo>
                    <a:pt x="14"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1" name="Freeform 34"/>
            <p:cNvSpPr>
              <a:spLocks/>
            </p:cNvSpPr>
            <p:nvPr/>
          </p:nvSpPr>
          <p:spPr bwMode="auto">
            <a:xfrm>
              <a:off x="4211638" y="3689350"/>
              <a:ext cx="63500" cy="63500"/>
            </a:xfrm>
            <a:custGeom>
              <a:avLst/>
              <a:gdLst/>
              <a:ahLst/>
              <a:cxnLst>
                <a:cxn ang="0">
                  <a:pos x="8" y="4"/>
                </a:cxn>
                <a:cxn ang="0">
                  <a:pos x="8" y="4"/>
                </a:cxn>
                <a:cxn ang="0">
                  <a:pos x="16" y="0"/>
                </a:cxn>
                <a:cxn ang="0">
                  <a:pos x="20" y="4"/>
                </a:cxn>
                <a:cxn ang="0">
                  <a:pos x="19" y="8"/>
                </a:cxn>
                <a:cxn ang="0">
                  <a:pos x="17" y="20"/>
                </a:cxn>
                <a:cxn ang="0">
                  <a:pos x="12" y="20"/>
                </a:cxn>
                <a:cxn ang="0">
                  <a:pos x="15" y="9"/>
                </a:cxn>
                <a:cxn ang="0">
                  <a:pos x="15" y="6"/>
                </a:cxn>
                <a:cxn ang="0">
                  <a:pos x="13" y="3"/>
                </a:cxn>
                <a:cxn ang="0">
                  <a:pos x="6" y="13"/>
                </a:cxn>
                <a:cxn ang="0">
                  <a:pos x="5" y="20"/>
                </a:cxn>
                <a:cxn ang="0">
                  <a:pos x="0" y="20"/>
                </a:cxn>
                <a:cxn ang="0">
                  <a:pos x="4" y="0"/>
                </a:cxn>
                <a:cxn ang="0">
                  <a:pos x="8" y="0"/>
                </a:cxn>
                <a:cxn ang="0">
                  <a:pos x="8" y="4"/>
                </a:cxn>
              </a:cxnLst>
              <a:rect l="0" t="0" r="r" b="b"/>
              <a:pathLst>
                <a:path w="20" h="20">
                  <a:moveTo>
                    <a:pt x="8" y="4"/>
                  </a:moveTo>
                  <a:cubicBezTo>
                    <a:pt x="8" y="4"/>
                    <a:pt x="8" y="4"/>
                    <a:pt x="8" y="4"/>
                  </a:cubicBezTo>
                  <a:cubicBezTo>
                    <a:pt x="11" y="1"/>
                    <a:pt x="13" y="0"/>
                    <a:pt x="16" y="0"/>
                  </a:cubicBezTo>
                  <a:cubicBezTo>
                    <a:pt x="18" y="0"/>
                    <a:pt x="20" y="1"/>
                    <a:pt x="20" y="4"/>
                  </a:cubicBezTo>
                  <a:cubicBezTo>
                    <a:pt x="20" y="5"/>
                    <a:pt x="20" y="7"/>
                    <a:pt x="19" y="8"/>
                  </a:cubicBezTo>
                  <a:cubicBezTo>
                    <a:pt x="17" y="20"/>
                    <a:pt x="17" y="20"/>
                    <a:pt x="17" y="20"/>
                  </a:cubicBezTo>
                  <a:cubicBezTo>
                    <a:pt x="12" y="20"/>
                    <a:pt x="12" y="20"/>
                    <a:pt x="12" y="20"/>
                  </a:cubicBezTo>
                  <a:cubicBezTo>
                    <a:pt x="15" y="9"/>
                    <a:pt x="15" y="9"/>
                    <a:pt x="15" y="9"/>
                  </a:cubicBezTo>
                  <a:cubicBezTo>
                    <a:pt x="15" y="7"/>
                    <a:pt x="15" y="6"/>
                    <a:pt x="15" y="6"/>
                  </a:cubicBezTo>
                  <a:cubicBezTo>
                    <a:pt x="15" y="4"/>
                    <a:pt x="14" y="3"/>
                    <a:pt x="13" y="3"/>
                  </a:cubicBezTo>
                  <a:cubicBezTo>
                    <a:pt x="11" y="3"/>
                    <a:pt x="7" y="8"/>
                    <a:pt x="6" y="13"/>
                  </a:cubicBezTo>
                  <a:cubicBezTo>
                    <a:pt x="5" y="20"/>
                    <a:pt x="5" y="20"/>
                    <a:pt x="5" y="20"/>
                  </a:cubicBezTo>
                  <a:cubicBezTo>
                    <a:pt x="0" y="20"/>
                    <a:pt x="0" y="20"/>
                    <a:pt x="0" y="20"/>
                  </a:cubicBezTo>
                  <a:cubicBezTo>
                    <a:pt x="4" y="0"/>
                    <a:pt x="4" y="0"/>
                    <a:pt x="4" y="0"/>
                  </a:cubicBezTo>
                  <a:cubicBezTo>
                    <a:pt x="8" y="0"/>
                    <a:pt x="8" y="0"/>
                    <a:pt x="8" y="0"/>
                  </a:cubicBezTo>
                  <a:lnTo>
                    <a:pt x="8" y="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2" name="Freeform 35"/>
            <p:cNvSpPr>
              <a:spLocks noEditPoints="1"/>
            </p:cNvSpPr>
            <p:nvPr/>
          </p:nvSpPr>
          <p:spPr bwMode="auto">
            <a:xfrm>
              <a:off x="4284663"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2" y="3"/>
                    <a:pt x="11" y="3"/>
                  </a:cubicBezTo>
                  <a:cubicBezTo>
                    <a:pt x="9" y="3"/>
                    <a:pt x="7" y="5"/>
                    <a:pt x="6" y="9"/>
                  </a:cubicBezTo>
                  <a:cubicBezTo>
                    <a:pt x="9" y="9"/>
                    <a:pt x="13" y="7"/>
                    <a:pt x="13" y="4"/>
                  </a:cubicBezTo>
                  <a:moveTo>
                    <a:pt x="15" y="18"/>
                  </a:moveTo>
                  <a:cubicBezTo>
                    <a:pt x="12" y="20"/>
                    <a:pt x="8"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3" name="Freeform 36"/>
            <p:cNvSpPr>
              <a:spLocks/>
            </p:cNvSpPr>
            <p:nvPr/>
          </p:nvSpPr>
          <p:spPr bwMode="auto">
            <a:xfrm>
              <a:off x="4344988" y="3689350"/>
              <a:ext cx="47625"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1"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4" name="Freeform 37"/>
            <p:cNvSpPr>
              <a:spLocks noEditPoints="1"/>
            </p:cNvSpPr>
            <p:nvPr/>
          </p:nvSpPr>
          <p:spPr bwMode="auto">
            <a:xfrm>
              <a:off x="4386263" y="3689350"/>
              <a:ext cx="73025" cy="95250"/>
            </a:xfrm>
            <a:custGeom>
              <a:avLst/>
              <a:gdLst/>
              <a:ahLst/>
              <a:cxnLst>
                <a:cxn ang="0">
                  <a:pos x="13" y="3"/>
                </a:cxn>
                <a:cxn ang="0">
                  <a:pos x="7" y="13"/>
                </a:cxn>
                <a:cxn ang="0">
                  <a:pos x="10" y="17"/>
                </a:cxn>
                <a:cxn ang="0">
                  <a:pos x="17" y="4"/>
                </a:cxn>
                <a:cxn ang="0">
                  <a:pos x="13" y="3"/>
                </a:cxn>
                <a:cxn ang="0">
                  <a:pos x="19" y="18"/>
                </a:cxn>
                <a:cxn ang="0">
                  <a:pos x="7" y="30"/>
                </a:cxn>
                <a:cxn ang="0">
                  <a:pos x="0" y="28"/>
                </a:cxn>
                <a:cxn ang="0">
                  <a:pos x="1" y="25"/>
                </a:cxn>
                <a:cxn ang="0">
                  <a:pos x="7" y="26"/>
                </a:cxn>
                <a:cxn ang="0">
                  <a:pos x="14" y="20"/>
                </a:cxn>
                <a:cxn ang="0">
                  <a:pos x="15" y="17"/>
                </a:cxn>
                <a:cxn ang="0">
                  <a:pos x="15" y="17"/>
                </a:cxn>
                <a:cxn ang="0">
                  <a:pos x="14" y="18"/>
                </a:cxn>
                <a:cxn ang="0">
                  <a:pos x="8" y="20"/>
                </a:cxn>
                <a:cxn ang="0">
                  <a:pos x="2" y="13"/>
                </a:cxn>
                <a:cxn ang="0">
                  <a:pos x="13" y="0"/>
                </a:cxn>
                <a:cxn ang="0">
                  <a:pos x="17" y="1"/>
                </a:cxn>
                <a:cxn ang="0">
                  <a:pos x="18" y="0"/>
                </a:cxn>
                <a:cxn ang="0">
                  <a:pos x="23" y="0"/>
                </a:cxn>
                <a:cxn ang="0">
                  <a:pos x="19" y="18"/>
                </a:cxn>
              </a:cxnLst>
              <a:rect l="0" t="0" r="r" b="b"/>
              <a:pathLst>
                <a:path w="23" h="30">
                  <a:moveTo>
                    <a:pt x="13" y="3"/>
                  </a:moveTo>
                  <a:cubicBezTo>
                    <a:pt x="11" y="3"/>
                    <a:pt x="7" y="6"/>
                    <a:pt x="7" y="13"/>
                  </a:cubicBezTo>
                  <a:cubicBezTo>
                    <a:pt x="7" y="15"/>
                    <a:pt x="8" y="17"/>
                    <a:pt x="10" y="17"/>
                  </a:cubicBezTo>
                  <a:cubicBezTo>
                    <a:pt x="12" y="17"/>
                    <a:pt x="16" y="14"/>
                    <a:pt x="17" y="4"/>
                  </a:cubicBezTo>
                  <a:cubicBezTo>
                    <a:pt x="16" y="3"/>
                    <a:pt x="15" y="3"/>
                    <a:pt x="13" y="3"/>
                  </a:cubicBezTo>
                  <a:moveTo>
                    <a:pt x="19" y="18"/>
                  </a:moveTo>
                  <a:cubicBezTo>
                    <a:pt x="17" y="27"/>
                    <a:pt x="12" y="30"/>
                    <a:pt x="7" y="30"/>
                  </a:cubicBezTo>
                  <a:cubicBezTo>
                    <a:pt x="4" y="30"/>
                    <a:pt x="2" y="29"/>
                    <a:pt x="0" y="28"/>
                  </a:cubicBezTo>
                  <a:cubicBezTo>
                    <a:pt x="1" y="25"/>
                    <a:pt x="1" y="25"/>
                    <a:pt x="1" y="25"/>
                  </a:cubicBezTo>
                  <a:cubicBezTo>
                    <a:pt x="3" y="26"/>
                    <a:pt x="5" y="26"/>
                    <a:pt x="7" y="26"/>
                  </a:cubicBezTo>
                  <a:cubicBezTo>
                    <a:pt x="10" y="26"/>
                    <a:pt x="13" y="24"/>
                    <a:pt x="14" y="20"/>
                  </a:cubicBezTo>
                  <a:cubicBezTo>
                    <a:pt x="15" y="17"/>
                    <a:pt x="15" y="17"/>
                    <a:pt x="15" y="17"/>
                  </a:cubicBezTo>
                  <a:cubicBezTo>
                    <a:pt x="15" y="17"/>
                    <a:pt x="15" y="17"/>
                    <a:pt x="15" y="17"/>
                  </a:cubicBezTo>
                  <a:cubicBezTo>
                    <a:pt x="14" y="18"/>
                    <a:pt x="14" y="18"/>
                    <a:pt x="14" y="18"/>
                  </a:cubicBezTo>
                  <a:cubicBezTo>
                    <a:pt x="13" y="19"/>
                    <a:pt x="11" y="20"/>
                    <a:pt x="8" y="20"/>
                  </a:cubicBezTo>
                  <a:cubicBezTo>
                    <a:pt x="4" y="20"/>
                    <a:pt x="2" y="17"/>
                    <a:pt x="2" y="13"/>
                  </a:cubicBezTo>
                  <a:cubicBezTo>
                    <a:pt x="2" y="7"/>
                    <a:pt x="7" y="0"/>
                    <a:pt x="13" y="0"/>
                  </a:cubicBezTo>
                  <a:cubicBezTo>
                    <a:pt x="15" y="0"/>
                    <a:pt x="16" y="0"/>
                    <a:pt x="17" y="1"/>
                  </a:cubicBezTo>
                  <a:cubicBezTo>
                    <a:pt x="18" y="0"/>
                    <a:pt x="18" y="0"/>
                    <a:pt x="18" y="0"/>
                  </a:cubicBezTo>
                  <a:cubicBezTo>
                    <a:pt x="23" y="0"/>
                    <a:pt x="23" y="0"/>
                    <a:pt x="23" y="0"/>
                  </a:cubicBezTo>
                  <a:lnTo>
                    <a:pt x="19"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5" name="Freeform 38"/>
            <p:cNvSpPr>
              <a:spLocks/>
            </p:cNvSpPr>
            <p:nvPr/>
          </p:nvSpPr>
          <p:spPr bwMode="auto">
            <a:xfrm>
              <a:off x="4465638" y="3689350"/>
              <a:ext cx="60325" cy="95250"/>
            </a:xfrm>
            <a:custGeom>
              <a:avLst/>
              <a:gdLst/>
              <a:ahLst/>
              <a:cxnLst>
                <a:cxn ang="0">
                  <a:pos x="6" y="0"/>
                </a:cxn>
                <a:cxn ang="0">
                  <a:pos x="8" y="15"/>
                </a:cxn>
                <a:cxn ang="0">
                  <a:pos x="8" y="15"/>
                </a:cxn>
                <a:cxn ang="0">
                  <a:pos x="15" y="0"/>
                </a:cxn>
                <a:cxn ang="0">
                  <a:pos x="19" y="1"/>
                </a:cxn>
                <a:cxn ang="0">
                  <a:pos x="3" y="30"/>
                </a:cxn>
                <a:cxn ang="0">
                  <a:pos x="0" y="29"/>
                </a:cxn>
                <a:cxn ang="0">
                  <a:pos x="4" y="19"/>
                </a:cxn>
                <a:cxn ang="0">
                  <a:pos x="1" y="0"/>
                </a:cxn>
                <a:cxn ang="0">
                  <a:pos x="6" y="0"/>
                </a:cxn>
              </a:cxnLst>
              <a:rect l="0" t="0" r="r" b="b"/>
              <a:pathLst>
                <a:path w="19" h="30">
                  <a:moveTo>
                    <a:pt x="6" y="0"/>
                  </a:moveTo>
                  <a:cubicBezTo>
                    <a:pt x="6" y="4"/>
                    <a:pt x="7" y="11"/>
                    <a:pt x="8" y="15"/>
                  </a:cubicBezTo>
                  <a:cubicBezTo>
                    <a:pt x="8" y="15"/>
                    <a:pt x="8" y="15"/>
                    <a:pt x="8" y="15"/>
                  </a:cubicBezTo>
                  <a:cubicBezTo>
                    <a:pt x="9" y="11"/>
                    <a:pt x="13" y="4"/>
                    <a:pt x="15" y="0"/>
                  </a:cubicBezTo>
                  <a:cubicBezTo>
                    <a:pt x="19" y="1"/>
                    <a:pt x="19" y="1"/>
                    <a:pt x="19" y="1"/>
                  </a:cubicBezTo>
                  <a:cubicBezTo>
                    <a:pt x="13" y="11"/>
                    <a:pt x="8" y="20"/>
                    <a:pt x="3" y="30"/>
                  </a:cubicBezTo>
                  <a:cubicBezTo>
                    <a:pt x="0" y="29"/>
                    <a:pt x="0" y="29"/>
                    <a:pt x="0" y="29"/>
                  </a:cubicBezTo>
                  <a:cubicBezTo>
                    <a:pt x="4" y="19"/>
                    <a:pt x="4" y="19"/>
                    <a:pt x="4" y="19"/>
                  </a:cubicBezTo>
                  <a:cubicBezTo>
                    <a:pt x="1" y="0"/>
                    <a:pt x="1" y="0"/>
                    <a:pt x="1" y="0"/>
                  </a:cubicBezTo>
                  <a:lnTo>
                    <a:pt x="6" y="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Intercalair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5241" y="292185"/>
            <a:ext cx="4609087" cy="523220"/>
          </a:xfrm>
        </p:spPr>
        <p:txBody>
          <a:bodyPr anchor="t">
            <a:noAutofit/>
          </a:bodyPr>
          <a:lstStyle>
            <a:lvl1pPr algn="l">
              <a:defRPr sz="2800" b="1" cap="small" baseline="0">
                <a:solidFill>
                  <a:schemeClr val="accent4"/>
                </a:solidFill>
              </a:defRPr>
            </a:lvl1pPr>
          </a:lstStyle>
          <a:p>
            <a:r>
              <a:rPr lang="en-US" dirty="0"/>
              <a:t>Click to edit title</a:t>
            </a:r>
            <a:endParaRPr lang="fr-FR" dirty="0"/>
          </a:p>
        </p:txBody>
      </p:sp>
      <p:grpSp>
        <p:nvGrpSpPr>
          <p:cNvPr id="4" name="Group 3"/>
          <p:cNvGrpSpPr/>
          <p:nvPr/>
        </p:nvGrpSpPr>
        <p:grpSpPr>
          <a:xfrm>
            <a:off x="7435540" y="6245218"/>
            <a:ext cx="1346297" cy="389816"/>
            <a:chOff x="5553266" y="4461946"/>
            <a:chExt cx="1858347" cy="496688"/>
          </a:xfrm>
        </p:grpSpPr>
        <p:sp>
          <p:nvSpPr>
            <p:cNvPr id="5" name="Freeform 6"/>
            <p:cNvSpPr>
              <a:spLocks noEditPoints="1"/>
            </p:cNvSpPr>
            <p:nvPr/>
          </p:nvSpPr>
          <p:spPr bwMode="auto">
            <a:xfrm>
              <a:off x="5935660"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 name="Freeform 7"/>
            <p:cNvSpPr>
              <a:spLocks noEditPoints="1"/>
            </p:cNvSpPr>
            <p:nvPr/>
          </p:nvSpPr>
          <p:spPr bwMode="auto">
            <a:xfrm>
              <a:off x="6820385"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 name="Freeform 8"/>
            <p:cNvSpPr>
              <a:spLocks/>
            </p:cNvSpPr>
            <p:nvPr/>
          </p:nvSpPr>
          <p:spPr bwMode="auto">
            <a:xfrm>
              <a:off x="6240445" y="4588940"/>
              <a:ext cx="272332" cy="207424"/>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 name="Freeform 9"/>
            <p:cNvSpPr>
              <a:spLocks/>
            </p:cNvSpPr>
            <p:nvPr/>
          </p:nvSpPr>
          <p:spPr bwMode="auto">
            <a:xfrm>
              <a:off x="6538176" y="4588940"/>
              <a:ext cx="259632" cy="207424"/>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10"/>
            <p:cNvSpPr>
              <a:spLocks/>
            </p:cNvSpPr>
            <p:nvPr/>
          </p:nvSpPr>
          <p:spPr bwMode="auto">
            <a:xfrm>
              <a:off x="5553266" y="4586118"/>
              <a:ext cx="356995" cy="210246"/>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11"/>
            <p:cNvSpPr>
              <a:spLocks/>
            </p:cNvSpPr>
            <p:nvPr/>
          </p:nvSpPr>
          <p:spPr bwMode="auto">
            <a:xfrm>
              <a:off x="7125170" y="4461946"/>
              <a:ext cx="286443" cy="496688"/>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16" name="Text Placeholder 15"/>
          <p:cNvSpPr>
            <a:spLocks noGrp="1"/>
          </p:cNvSpPr>
          <p:nvPr>
            <p:ph type="body" sz="quarter" idx="10"/>
          </p:nvPr>
        </p:nvSpPr>
        <p:spPr>
          <a:xfrm>
            <a:off x="3885241" y="1257066"/>
            <a:ext cx="4609087" cy="4553530"/>
          </a:xfrm>
        </p:spPr>
        <p:txBody>
          <a:bodyPr>
            <a:noAutofit/>
          </a:bodyPr>
          <a:lstStyle>
            <a:lvl1pPr marL="315913" indent="-315913">
              <a:spcAft>
                <a:spcPts val="400"/>
              </a:spcAft>
              <a:buClr>
                <a:schemeClr val="accent4"/>
              </a:buClr>
              <a:buFont typeface="Wingdings 2" pitchFamily="18" charset="2"/>
              <a:buChar char="¾"/>
              <a:defRPr sz="2400" b="1" cap="small" baseline="0"/>
            </a:lvl1pPr>
            <a:lvl2pPr marL="631825" indent="-200025">
              <a:spcAft>
                <a:spcPts val="400"/>
              </a:spcAft>
              <a:buClr>
                <a:schemeClr val="accent1"/>
              </a:buClr>
              <a:buFont typeface="Wingdings 2" pitchFamily="18" charset="2"/>
              <a:buChar char="¡"/>
              <a:defRPr sz="2000"/>
            </a:lvl2pPr>
          </a:lstStyle>
          <a:p>
            <a:pPr lvl="0"/>
            <a:r>
              <a:rPr lang="en-US"/>
              <a:t>Click to edit Master text styles</a:t>
            </a:r>
          </a:p>
          <a:p>
            <a:pPr lvl="1"/>
            <a:r>
              <a:rPr lang="en-US"/>
              <a:t>Second level</a:t>
            </a:r>
          </a:p>
        </p:txBody>
      </p:sp>
      <p:sp>
        <p:nvSpPr>
          <p:cNvPr id="17"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pic>
        <p:nvPicPr>
          <p:cNvPr id="14" name="Image 13"/>
          <p:cNvPicPr>
            <a:picLocks noChangeAspect="1"/>
          </p:cNvPicPr>
          <p:nvPr/>
        </p:nvPicPr>
        <p:blipFill rotWithShape="1">
          <a:blip r:embed="rId2" cstate="print">
            <a:extLst>
              <a:ext uri="{28A0092B-C50C-407E-A947-70E740481C1C}">
                <a14:useLocalDpi xmlns:a14="http://schemas.microsoft.com/office/drawing/2010/main" val="0"/>
              </a:ext>
            </a:extLst>
          </a:blip>
          <a:srcRect l="4985" b="1281"/>
          <a:stretch/>
        </p:blipFill>
        <p:spPr>
          <a:xfrm>
            <a:off x="0" y="109579"/>
            <a:ext cx="3251689" cy="6748422"/>
          </a:xfrm>
          <a:prstGeom prst="rect">
            <a:avLst/>
          </a:prstGeom>
        </p:spPr>
      </p:pic>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tercalaire 2">
    <p:spTree>
      <p:nvGrpSpPr>
        <p:cNvPr id="1" name=""/>
        <p:cNvGrpSpPr/>
        <p:nvPr/>
      </p:nvGrpSpPr>
      <p:grpSpPr>
        <a:xfrm>
          <a:off x="0" y="0"/>
          <a:ext cx="0" cy="0"/>
          <a:chOff x="0" y="0"/>
          <a:chExt cx="0" cy="0"/>
        </a:xfrm>
      </p:grpSpPr>
      <p:sp>
        <p:nvSpPr>
          <p:cNvPr id="15" name="Rectangle 14"/>
          <p:cNvSpPr/>
          <p:nvPr/>
        </p:nvSpPr>
        <p:spPr>
          <a:xfrm>
            <a:off x="0" y="1"/>
            <a:ext cx="3236860" cy="6858000"/>
          </a:xfrm>
          <a:prstGeom prst="rect">
            <a:avLst/>
          </a:prstGeom>
          <a:solidFill>
            <a:srgbClr val="CA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lumMod val="75000"/>
                  <a:lumOff val="25000"/>
                </a:schemeClr>
              </a:solidFill>
            </a:endParaRPr>
          </a:p>
        </p:txBody>
      </p:sp>
      <p:sp>
        <p:nvSpPr>
          <p:cNvPr id="17" name="TextBox 39"/>
          <p:cNvSpPr txBox="1"/>
          <p:nvPr/>
        </p:nvSpPr>
        <p:spPr>
          <a:xfrm>
            <a:off x="807151" y="3167391"/>
            <a:ext cx="1622560" cy="523220"/>
          </a:xfrm>
          <a:prstGeom prst="rect">
            <a:avLst/>
          </a:prstGeom>
          <a:noFill/>
        </p:spPr>
        <p:txBody>
          <a:bodyPr wrap="none" rtlCol="0">
            <a:spAutoFit/>
          </a:bodyPr>
          <a:lstStyle/>
          <a:p>
            <a:pPr algn="ctr"/>
            <a:r>
              <a:rPr lang="fr-FR" sz="2800" b="1" cap="small" dirty="0">
                <a:solidFill>
                  <a:schemeClr val="accent4"/>
                </a:solidFill>
                <a:latin typeface="+mj-lt"/>
              </a:rPr>
              <a:t>Content</a:t>
            </a:r>
            <a:endParaRPr lang="fr-FR" sz="2800" cap="small" dirty="0">
              <a:solidFill>
                <a:schemeClr val="accent4"/>
              </a:solidFill>
              <a:latin typeface="+mj-lt"/>
            </a:endParaRPr>
          </a:p>
        </p:txBody>
      </p:sp>
      <p:grpSp>
        <p:nvGrpSpPr>
          <p:cNvPr id="3" name="Group 3"/>
          <p:cNvGrpSpPr/>
          <p:nvPr/>
        </p:nvGrpSpPr>
        <p:grpSpPr>
          <a:xfrm>
            <a:off x="7435540" y="6245218"/>
            <a:ext cx="1346297" cy="389816"/>
            <a:chOff x="5553266" y="4461946"/>
            <a:chExt cx="1858347" cy="496688"/>
          </a:xfrm>
        </p:grpSpPr>
        <p:sp>
          <p:nvSpPr>
            <p:cNvPr id="5" name="Freeform 6"/>
            <p:cNvSpPr>
              <a:spLocks noEditPoints="1"/>
            </p:cNvSpPr>
            <p:nvPr/>
          </p:nvSpPr>
          <p:spPr bwMode="auto">
            <a:xfrm>
              <a:off x="5935660"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 name="Freeform 7"/>
            <p:cNvSpPr>
              <a:spLocks noEditPoints="1"/>
            </p:cNvSpPr>
            <p:nvPr/>
          </p:nvSpPr>
          <p:spPr bwMode="auto">
            <a:xfrm>
              <a:off x="6820385"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 name="Freeform 8"/>
            <p:cNvSpPr>
              <a:spLocks/>
            </p:cNvSpPr>
            <p:nvPr/>
          </p:nvSpPr>
          <p:spPr bwMode="auto">
            <a:xfrm>
              <a:off x="6240445" y="4588940"/>
              <a:ext cx="272332" cy="207424"/>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 name="Freeform 9"/>
            <p:cNvSpPr>
              <a:spLocks/>
            </p:cNvSpPr>
            <p:nvPr/>
          </p:nvSpPr>
          <p:spPr bwMode="auto">
            <a:xfrm>
              <a:off x="6538176" y="4588940"/>
              <a:ext cx="259632" cy="207424"/>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10"/>
            <p:cNvSpPr>
              <a:spLocks/>
            </p:cNvSpPr>
            <p:nvPr/>
          </p:nvSpPr>
          <p:spPr bwMode="auto">
            <a:xfrm>
              <a:off x="5553266" y="4586118"/>
              <a:ext cx="356995" cy="210246"/>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11"/>
            <p:cNvSpPr>
              <a:spLocks/>
            </p:cNvSpPr>
            <p:nvPr/>
          </p:nvSpPr>
          <p:spPr bwMode="auto">
            <a:xfrm>
              <a:off x="7125170" y="4461946"/>
              <a:ext cx="286443" cy="496688"/>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16" name="Text Placeholder 15"/>
          <p:cNvSpPr>
            <a:spLocks noGrp="1"/>
          </p:cNvSpPr>
          <p:nvPr>
            <p:ph type="body" sz="quarter" idx="10"/>
          </p:nvPr>
        </p:nvSpPr>
        <p:spPr>
          <a:xfrm>
            <a:off x="3885241" y="1257066"/>
            <a:ext cx="4609087" cy="4553530"/>
          </a:xfrm>
        </p:spPr>
        <p:txBody>
          <a:bodyPr>
            <a:noAutofit/>
          </a:bodyPr>
          <a:lstStyle>
            <a:lvl1pPr marL="315913" indent="-315913">
              <a:spcAft>
                <a:spcPts val="400"/>
              </a:spcAft>
              <a:buClr>
                <a:schemeClr val="accent4"/>
              </a:buClr>
              <a:buFont typeface="Wingdings 2" pitchFamily="18" charset="2"/>
              <a:buChar char="¾"/>
              <a:defRPr sz="2400" b="1" cap="small" baseline="0"/>
            </a:lvl1pPr>
            <a:lvl2pPr marL="631825" indent="-200025">
              <a:spcAft>
                <a:spcPts val="400"/>
              </a:spcAft>
              <a:buClr>
                <a:schemeClr val="accent1"/>
              </a:buClr>
              <a:buFont typeface="Wingdings 2" pitchFamily="18" charset="2"/>
              <a:buChar char="¡"/>
              <a:defRPr sz="2000"/>
            </a:lvl2pPr>
          </a:lstStyle>
          <a:p>
            <a:pPr lvl="0"/>
            <a:r>
              <a:rPr lang="en-US"/>
              <a:t>Click to edit Master text styles</a:t>
            </a:r>
          </a:p>
          <a:p>
            <a:pPr lvl="1"/>
            <a:r>
              <a:rPr lang="en-US"/>
              <a:t>Second level</a:t>
            </a:r>
          </a:p>
        </p:txBody>
      </p:sp>
      <p:sp>
        <p:nvSpPr>
          <p:cNvPr id="18"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amp;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age de gar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2962" y="667077"/>
            <a:ext cx="4853178" cy="677109"/>
          </a:xfrm>
        </p:spPr>
        <p:txBody>
          <a:bodyPr tIns="36000" bIns="36000" anchor="b">
            <a:noAutofit/>
          </a:bodyPr>
          <a:lstStyle>
            <a:lvl1pPr algn="l">
              <a:defRPr sz="3200" b="1" cap="small" baseline="0">
                <a:solidFill>
                  <a:schemeClr val="accent4"/>
                </a:solidFill>
              </a:defRPr>
            </a:lvl1pPr>
          </a:lstStyle>
          <a:p>
            <a:r>
              <a:rPr lang="en-US" noProof="0" dirty="0"/>
              <a:t>Click to edit title</a:t>
            </a:r>
          </a:p>
        </p:txBody>
      </p:sp>
      <p:sp>
        <p:nvSpPr>
          <p:cNvPr id="5"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grpSp>
        <p:nvGrpSpPr>
          <p:cNvPr id="6" name="Group 47"/>
          <p:cNvGrpSpPr/>
          <p:nvPr/>
        </p:nvGrpSpPr>
        <p:grpSpPr>
          <a:xfrm>
            <a:off x="861824" y="1101211"/>
            <a:ext cx="1715397" cy="524909"/>
            <a:chOff x="2824163" y="3194050"/>
            <a:chExt cx="2090738" cy="590550"/>
          </a:xfrm>
        </p:grpSpPr>
        <p:sp>
          <p:nvSpPr>
            <p:cNvPr id="8" name="Freeform 6"/>
            <p:cNvSpPr>
              <a:spLocks noEditPoints="1"/>
            </p:cNvSpPr>
            <p:nvPr/>
          </p:nvSpPr>
          <p:spPr bwMode="auto">
            <a:xfrm>
              <a:off x="3254376"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7"/>
            <p:cNvSpPr>
              <a:spLocks noEditPoints="1"/>
            </p:cNvSpPr>
            <p:nvPr/>
          </p:nvSpPr>
          <p:spPr bwMode="auto">
            <a:xfrm>
              <a:off x="4249738"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8"/>
            <p:cNvSpPr>
              <a:spLocks/>
            </p:cNvSpPr>
            <p:nvPr/>
          </p:nvSpPr>
          <p:spPr bwMode="auto">
            <a:xfrm>
              <a:off x="3597276" y="3336925"/>
              <a:ext cx="306388" cy="233363"/>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1" name="Freeform 9"/>
            <p:cNvSpPr>
              <a:spLocks/>
            </p:cNvSpPr>
            <p:nvPr/>
          </p:nvSpPr>
          <p:spPr bwMode="auto">
            <a:xfrm>
              <a:off x="3932238" y="3336925"/>
              <a:ext cx="292100" cy="233363"/>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Freeform 10"/>
            <p:cNvSpPr>
              <a:spLocks/>
            </p:cNvSpPr>
            <p:nvPr/>
          </p:nvSpPr>
          <p:spPr bwMode="auto">
            <a:xfrm>
              <a:off x="2824163" y="3333750"/>
              <a:ext cx="401638" cy="236538"/>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3" name="Freeform 11"/>
            <p:cNvSpPr>
              <a:spLocks/>
            </p:cNvSpPr>
            <p:nvPr/>
          </p:nvSpPr>
          <p:spPr bwMode="auto">
            <a:xfrm>
              <a:off x="4592638" y="3194050"/>
              <a:ext cx="322263" cy="558800"/>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4" name="Freeform 12"/>
            <p:cNvSpPr>
              <a:spLocks/>
            </p:cNvSpPr>
            <p:nvPr/>
          </p:nvSpPr>
          <p:spPr bwMode="auto">
            <a:xfrm>
              <a:off x="2824163" y="3662363"/>
              <a:ext cx="57150" cy="90488"/>
            </a:xfrm>
            <a:custGeom>
              <a:avLst/>
              <a:gdLst/>
              <a:ahLst/>
              <a:cxnLst>
                <a:cxn ang="0">
                  <a:pos x="36" y="9"/>
                </a:cxn>
                <a:cxn ang="0">
                  <a:pos x="18" y="9"/>
                </a:cxn>
                <a:cxn ang="0">
                  <a:pos x="16" y="25"/>
                </a:cxn>
                <a:cxn ang="0">
                  <a:pos x="32" y="25"/>
                </a:cxn>
                <a:cxn ang="0">
                  <a:pos x="30" y="31"/>
                </a:cxn>
                <a:cxn ang="0">
                  <a:pos x="14" y="31"/>
                </a:cxn>
                <a:cxn ang="0">
                  <a:pos x="10" y="49"/>
                </a:cxn>
                <a:cxn ang="0">
                  <a:pos x="30" y="49"/>
                </a:cxn>
                <a:cxn ang="0">
                  <a:pos x="30" y="57"/>
                </a:cxn>
                <a:cxn ang="0">
                  <a:pos x="0" y="57"/>
                </a:cxn>
                <a:cxn ang="0">
                  <a:pos x="10" y="0"/>
                </a:cxn>
                <a:cxn ang="0">
                  <a:pos x="36" y="0"/>
                </a:cxn>
                <a:cxn ang="0">
                  <a:pos x="36" y="9"/>
                </a:cxn>
              </a:cxnLst>
              <a:rect l="0" t="0" r="r" b="b"/>
              <a:pathLst>
                <a:path w="36" h="57">
                  <a:moveTo>
                    <a:pt x="36" y="9"/>
                  </a:moveTo>
                  <a:lnTo>
                    <a:pt x="18" y="9"/>
                  </a:lnTo>
                  <a:lnTo>
                    <a:pt x="16" y="25"/>
                  </a:lnTo>
                  <a:lnTo>
                    <a:pt x="32" y="25"/>
                  </a:lnTo>
                  <a:lnTo>
                    <a:pt x="30" y="31"/>
                  </a:lnTo>
                  <a:lnTo>
                    <a:pt x="14" y="31"/>
                  </a:lnTo>
                  <a:lnTo>
                    <a:pt x="10" y="49"/>
                  </a:lnTo>
                  <a:lnTo>
                    <a:pt x="30" y="49"/>
                  </a:lnTo>
                  <a:lnTo>
                    <a:pt x="30" y="57"/>
                  </a:lnTo>
                  <a:lnTo>
                    <a:pt x="0" y="57"/>
                  </a:lnTo>
                  <a:lnTo>
                    <a:pt x="10" y="0"/>
                  </a:lnTo>
                  <a:lnTo>
                    <a:pt x="36" y="0"/>
                  </a:lnTo>
                  <a:lnTo>
                    <a:pt x="36"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5" name="Freeform 13"/>
            <p:cNvSpPr>
              <a:spLocks/>
            </p:cNvSpPr>
            <p:nvPr/>
          </p:nvSpPr>
          <p:spPr bwMode="auto">
            <a:xfrm>
              <a:off x="2881313" y="3689350"/>
              <a:ext cx="68263" cy="63500"/>
            </a:xfrm>
            <a:custGeom>
              <a:avLst/>
              <a:gdLst/>
              <a:ahLst/>
              <a:cxnLst>
                <a:cxn ang="0">
                  <a:pos x="13" y="20"/>
                </a:cxn>
                <a:cxn ang="0">
                  <a:pos x="10" y="12"/>
                </a:cxn>
                <a:cxn ang="0">
                  <a:pos x="4" y="20"/>
                </a:cxn>
                <a:cxn ang="0">
                  <a:pos x="0" y="18"/>
                </a:cxn>
                <a:cxn ang="0">
                  <a:pos x="9" y="9"/>
                </a:cxn>
                <a:cxn ang="0">
                  <a:pos x="5" y="1"/>
                </a:cxn>
                <a:cxn ang="0">
                  <a:pos x="9" y="0"/>
                </a:cxn>
                <a:cxn ang="0">
                  <a:pos x="12" y="6"/>
                </a:cxn>
                <a:cxn ang="0">
                  <a:pos x="17" y="0"/>
                </a:cxn>
                <a:cxn ang="0">
                  <a:pos x="21" y="1"/>
                </a:cxn>
                <a:cxn ang="0">
                  <a:pos x="13" y="9"/>
                </a:cxn>
                <a:cxn ang="0">
                  <a:pos x="18" y="19"/>
                </a:cxn>
                <a:cxn ang="0">
                  <a:pos x="13" y="20"/>
                </a:cxn>
              </a:cxnLst>
              <a:rect l="0" t="0" r="r" b="b"/>
              <a:pathLst>
                <a:path w="21" h="20">
                  <a:moveTo>
                    <a:pt x="13" y="20"/>
                  </a:moveTo>
                  <a:cubicBezTo>
                    <a:pt x="12" y="18"/>
                    <a:pt x="11" y="15"/>
                    <a:pt x="10" y="12"/>
                  </a:cubicBezTo>
                  <a:cubicBezTo>
                    <a:pt x="8" y="15"/>
                    <a:pt x="6" y="18"/>
                    <a:pt x="4" y="20"/>
                  </a:cubicBezTo>
                  <a:cubicBezTo>
                    <a:pt x="0" y="18"/>
                    <a:pt x="0" y="18"/>
                    <a:pt x="0" y="18"/>
                  </a:cubicBezTo>
                  <a:cubicBezTo>
                    <a:pt x="3" y="15"/>
                    <a:pt x="6" y="12"/>
                    <a:pt x="9" y="9"/>
                  </a:cubicBezTo>
                  <a:cubicBezTo>
                    <a:pt x="7" y="7"/>
                    <a:pt x="6" y="4"/>
                    <a:pt x="5" y="1"/>
                  </a:cubicBezTo>
                  <a:cubicBezTo>
                    <a:pt x="9" y="0"/>
                    <a:pt x="9" y="0"/>
                    <a:pt x="9" y="0"/>
                  </a:cubicBezTo>
                  <a:cubicBezTo>
                    <a:pt x="10" y="2"/>
                    <a:pt x="11" y="4"/>
                    <a:pt x="12" y="6"/>
                  </a:cubicBezTo>
                  <a:cubicBezTo>
                    <a:pt x="14" y="4"/>
                    <a:pt x="15" y="2"/>
                    <a:pt x="17" y="0"/>
                  </a:cubicBezTo>
                  <a:cubicBezTo>
                    <a:pt x="21" y="1"/>
                    <a:pt x="21" y="1"/>
                    <a:pt x="21" y="1"/>
                  </a:cubicBezTo>
                  <a:cubicBezTo>
                    <a:pt x="18" y="4"/>
                    <a:pt x="16" y="6"/>
                    <a:pt x="13" y="9"/>
                  </a:cubicBezTo>
                  <a:cubicBezTo>
                    <a:pt x="15" y="12"/>
                    <a:pt x="17" y="16"/>
                    <a:pt x="18" y="19"/>
                  </a:cubicBezTo>
                  <a:lnTo>
                    <a:pt x="13" y="2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6" name="Freeform 14"/>
            <p:cNvSpPr>
              <a:spLocks noEditPoints="1"/>
            </p:cNvSpPr>
            <p:nvPr/>
          </p:nvSpPr>
          <p:spPr bwMode="auto">
            <a:xfrm>
              <a:off x="2946401" y="3689350"/>
              <a:ext cx="73025" cy="95250"/>
            </a:xfrm>
            <a:custGeom>
              <a:avLst/>
              <a:gdLst/>
              <a:ahLst/>
              <a:cxnLst>
                <a:cxn ang="0">
                  <a:pos x="11" y="17"/>
                </a:cxn>
                <a:cxn ang="0">
                  <a:pos x="18" y="7"/>
                </a:cxn>
                <a:cxn ang="0">
                  <a:pos x="15" y="3"/>
                </a:cxn>
                <a:cxn ang="0">
                  <a:pos x="8" y="16"/>
                </a:cxn>
                <a:cxn ang="0">
                  <a:pos x="11" y="17"/>
                </a:cxn>
                <a:cxn ang="0">
                  <a:pos x="10" y="3"/>
                </a:cxn>
                <a:cxn ang="0">
                  <a:pos x="10" y="3"/>
                </a:cxn>
                <a:cxn ang="0">
                  <a:pos x="17" y="0"/>
                </a:cxn>
                <a:cxn ang="0">
                  <a:pos x="23" y="7"/>
                </a:cxn>
                <a:cxn ang="0">
                  <a:pos x="12" y="20"/>
                </a:cxn>
                <a:cxn ang="0">
                  <a:pos x="7" y="19"/>
                </a:cxn>
                <a:cxn ang="0">
                  <a:pos x="5" y="30"/>
                </a:cxn>
                <a:cxn ang="0">
                  <a:pos x="0" y="30"/>
                </a:cxn>
                <a:cxn ang="0">
                  <a:pos x="6" y="0"/>
                </a:cxn>
                <a:cxn ang="0">
                  <a:pos x="11" y="0"/>
                </a:cxn>
                <a:cxn ang="0">
                  <a:pos x="10" y="3"/>
                </a:cxn>
              </a:cxnLst>
              <a:rect l="0" t="0" r="r" b="b"/>
              <a:pathLst>
                <a:path w="23" h="30">
                  <a:moveTo>
                    <a:pt x="11" y="17"/>
                  </a:moveTo>
                  <a:cubicBezTo>
                    <a:pt x="15" y="17"/>
                    <a:pt x="18" y="11"/>
                    <a:pt x="18" y="7"/>
                  </a:cubicBezTo>
                  <a:cubicBezTo>
                    <a:pt x="18" y="4"/>
                    <a:pt x="17" y="3"/>
                    <a:pt x="15" y="3"/>
                  </a:cubicBezTo>
                  <a:cubicBezTo>
                    <a:pt x="12" y="3"/>
                    <a:pt x="9" y="7"/>
                    <a:pt x="8" y="16"/>
                  </a:cubicBezTo>
                  <a:cubicBezTo>
                    <a:pt x="9" y="17"/>
                    <a:pt x="10" y="17"/>
                    <a:pt x="11" y="17"/>
                  </a:cubicBezTo>
                  <a:moveTo>
                    <a:pt x="10" y="3"/>
                  </a:moveTo>
                  <a:cubicBezTo>
                    <a:pt x="10" y="3"/>
                    <a:pt x="10" y="3"/>
                    <a:pt x="10" y="3"/>
                  </a:cubicBezTo>
                  <a:cubicBezTo>
                    <a:pt x="12" y="1"/>
                    <a:pt x="14" y="0"/>
                    <a:pt x="17" y="0"/>
                  </a:cubicBezTo>
                  <a:cubicBezTo>
                    <a:pt x="19" y="0"/>
                    <a:pt x="23" y="1"/>
                    <a:pt x="23" y="7"/>
                  </a:cubicBezTo>
                  <a:cubicBezTo>
                    <a:pt x="23" y="12"/>
                    <a:pt x="19" y="20"/>
                    <a:pt x="12" y="20"/>
                  </a:cubicBezTo>
                  <a:cubicBezTo>
                    <a:pt x="10" y="20"/>
                    <a:pt x="8" y="20"/>
                    <a:pt x="7" y="19"/>
                  </a:cubicBezTo>
                  <a:cubicBezTo>
                    <a:pt x="5" y="30"/>
                    <a:pt x="5" y="30"/>
                    <a:pt x="5" y="30"/>
                  </a:cubicBezTo>
                  <a:cubicBezTo>
                    <a:pt x="0" y="30"/>
                    <a:pt x="0" y="30"/>
                    <a:pt x="0" y="30"/>
                  </a:cubicBezTo>
                  <a:cubicBezTo>
                    <a:pt x="6" y="0"/>
                    <a:pt x="6" y="0"/>
                    <a:pt x="6" y="0"/>
                  </a:cubicBezTo>
                  <a:cubicBezTo>
                    <a:pt x="11" y="0"/>
                    <a:pt x="11" y="0"/>
                    <a:pt x="11" y="0"/>
                  </a:cubicBezTo>
                  <a:lnTo>
                    <a:pt x="10"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7" name="Freeform 15"/>
            <p:cNvSpPr>
              <a:spLocks noEditPoints="1"/>
            </p:cNvSpPr>
            <p:nvPr/>
          </p:nvSpPr>
          <p:spPr bwMode="auto">
            <a:xfrm>
              <a:off x="3025776"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3" y="3"/>
                    <a:pt x="11" y="3"/>
                  </a:cubicBezTo>
                  <a:cubicBezTo>
                    <a:pt x="9" y="3"/>
                    <a:pt x="7" y="5"/>
                    <a:pt x="6" y="9"/>
                  </a:cubicBezTo>
                  <a:cubicBezTo>
                    <a:pt x="9" y="9"/>
                    <a:pt x="13" y="7"/>
                    <a:pt x="13" y="4"/>
                  </a:cubicBezTo>
                  <a:moveTo>
                    <a:pt x="15" y="18"/>
                  </a:moveTo>
                  <a:cubicBezTo>
                    <a:pt x="12" y="20"/>
                    <a:pt x="9"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8" name="Freeform 16"/>
            <p:cNvSpPr>
              <a:spLocks/>
            </p:cNvSpPr>
            <p:nvPr/>
          </p:nvSpPr>
          <p:spPr bwMode="auto">
            <a:xfrm>
              <a:off x="3086101" y="3689350"/>
              <a:ext cx="47625" cy="63500"/>
            </a:xfrm>
            <a:custGeom>
              <a:avLst/>
              <a:gdLst/>
              <a:ahLst/>
              <a:cxnLst>
                <a:cxn ang="0">
                  <a:pos x="8" y="3"/>
                </a:cxn>
                <a:cxn ang="0">
                  <a:pos x="8" y="4"/>
                </a:cxn>
                <a:cxn ang="0">
                  <a:pos x="9" y="2"/>
                </a:cxn>
                <a:cxn ang="0">
                  <a:pos x="12" y="0"/>
                </a:cxn>
                <a:cxn ang="0">
                  <a:pos x="15" y="1"/>
                </a:cxn>
                <a:cxn ang="0">
                  <a:pos x="13" y="5"/>
                </a:cxn>
                <a:cxn ang="0">
                  <a:pos x="11" y="4"/>
                </a:cxn>
                <a:cxn ang="0">
                  <a:pos x="6" y="10"/>
                </a:cxn>
                <a:cxn ang="0">
                  <a:pos x="4" y="20"/>
                </a:cxn>
                <a:cxn ang="0">
                  <a:pos x="0" y="20"/>
                </a:cxn>
                <a:cxn ang="0">
                  <a:pos x="3"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2" y="0"/>
                  </a:cubicBezTo>
                  <a:cubicBezTo>
                    <a:pt x="13" y="0"/>
                    <a:pt x="14" y="0"/>
                    <a:pt x="15" y="1"/>
                  </a:cubicBezTo>
                  <a:cubicBezTo>
                    <a:pt x="13" y="5"/>
                    <a:pt x="13" y="5"/>
                    <a:pt x="13"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9" name="Freeform 17"/>
            <p:cNvSpPr>
              <a:spLocks/>
            </p:cNvSpPr>
            <p:nvPr/>
          </p:nvSpPr>
          <p:spPr bwMode="auto">
            <a:xfrm>
              <a:off x="3133726" y="3670300"/>
              <a:ext cx="44450" cy="82550"/>
            </a:xfrm>
            <a:custGeom>
              <a:avLst/>
              <a:gdLst/>
              <a:ahLst/>
              <a:cxnLst>
                <a:cxn ang="0">
                  <a:pos x="11" y="25"/>
                </a:cxn>
                <a:cxn ang="0">
                  <a:pos x="6" y="26"/>
                </a:cxn>
                <a:cxn ang="0">
                  <a:pos x="2" y="19"/>
                </a:cxn>
                <a:cxn ang="0">
                  <a:pos x="4" y="9"/>
                </a:cxn>
                <a:cxn ang="0">
                  <a:pos x="1" y="9"/>
                </a:cxn>
                <a:cxn ang="0">
                  <a:pos x="2" y="6"/>
                </a:cxn>
                <a:cxn ang="0">
                  <a:pos x="4" y="6"/>
                </a:cxn>
                <a:cxn ang="0">
                  <a:pos x="5" y="1"/>
                </a:cxn>
                <a:cxn ang="0">
                  <a:pos x="10" y="0"/>
                </a:cxn>
                <a:cxn ang="0">
                  <a:pos x="9" y="6"/>
                </a:cxn>
                <a:cxn ang="0">
                  <a:pos x="14" y="6"/>
                </a:cxn>
                <a:cxn ang="0">
                  <a:pos x="13" y="9"/>
                </a:cxn>
                <a:cxn ang="0">
                  <a:pos x="8" y="9"/>
                </a:cxn>
                <a:cxn ang="0">
                  <a:pos x="6" y="19"/>
                </a:cxn>
                <a:cxn ang="0">
                  <a:pos x="8" y="23"/>
                </a:cxn>
                <a:cxn ang="0">
                  <a:pos x="10" y="22"/>
                </a:cxn>
                <a:cxn ang="0">
                  <a:pos x="11" y="25"/>
                </a:cxn>
              </a:cxnLst>
              <a:rect l="0" t="0" r="r" b="b"/>
              <a:pathLst>
                <a:path w="14" h="26">
                  <a:moveTo>
                    <a:pt x="11" y="25"/>
                  </a:moveTo>
                  <a:cubicBezTo>
                    <a:pt x="9" y="26"/>
                    <a:pt x="7" y="26"/>
                    <a:pt x="6" y="26"/>
                  </a:cubicBezTo>
                  <a:cubicBezTo>
                    <a:pt x="2" y="26"/>
                    <a:pt x="0" y="25"/>
                    <a:pt x="2" y="19"/>
                  </a:cubicBezTo>
                  <a:cubicBezTo>
                    <a:pt x="4" y="9"/>
                    <a:pt x="4" y="9"/>
                    <a:pt x="4" y="9"/>
                  </a:cubicBezTo>
                  <a:cubicBezTo>
                    <a:pt x="1" y="9"/>
                    <a:pt x="1" y="9"/>
                    <a:pt x="1" y="9"/>
                  </a:cubicBezTo>
                  <a:cubicBezTo>
                    <a:pt x="2" y="6"/>
                    <a:pt x="2" y="6"/>
                    <a:pt x="2" y="6"/>
                  </a:cubicBezTo>
                  <a:cubicBezTo>
                    <a:pt x="4" y="6"/>
                    <a:pt x="4" y="6"/>
                    <a:pt x="4" y="6"/>
                  </a:cubicBezTo>
                  <a:cubicBezTo>
                    <a:pt x="5" y="1"/>
                    <a:pt x="5" y="1"/>
                    <a:pt x="5" y="1"/>
                  </a:cubicBezTo>
                  <a:cubicBezTo>
                    <a:pt x="10" y="0"/>
                    <a:pt x="10" y="0"/>
                    <a:pt x="10" y="0"/>
                  </a:cubicBezTo>
                  <a:cubicBezTo>
                    <a:pt x="9" y="6"/>
                    <a:pt x="9" y="6"/>
                    <a:pt x="9" y="6"/>
                  </a:cubicBezTo>
                  <a:cubicBezTo>
                    <a:pt x="14" y="6"/>
                    <a:pt x="14" y="6"/>
                    <a:pt x="14" y="6"/>
                  </a:cubicBezTo>
                  <a:cubicBezTo>
                    <a:pt x="13" y="9"/>
                    <a:pt x="13" y="9"/>
                    <a:pt x="13" y="9"/>
                  </a:cubicBezTo>
                  <a:cubicBezTo>
                    <a:pt x="8" y="9"/>
                    <a:pt x="8" y="9"/>
                    <a:pt x="8" y="9"/>
                  </a:cubicBezTo>
                  <a:cubicBezTo>
                    <a:pt x="6" y="19"/>
                    <a:pt x="6" y="19"/>
                    <a:pt x="6" y="19"/>
                  </a:cubicBezTo>
                  <a:cubicBezTo>
                    <a:pt x="6" y="23"/>
                    <a:pt x="7" y="23"/>
                    <a:pt x="8" y="23"/>
                  </a:cubicBezTo>
                  <a:cubicBezTo>
                    <a:pt x="9" y="23"/>
                    <a:pt x="10" y="23"/>
                    <a:pt x="10" y="22"/>
                  </a:cubicBezTo>
                  <a:lnTo>
                    <a:pt x="11" y="25"/>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0" name="Freeform 18"/>
            <p:cNvSpPr>
              <a:spLocks noEditPoints="1"/>
            </p:cNvSpPr>
            <p:nvPr/>
          </p:nvSpPr>
          <p:spPr bwMode="auto">
            <a:xfrm>
              <a:off x="3178176" y="3659188"/>
              <a:ext cx="31750" cy="93663"/>
            </a:xfrm>
            <a:custGeom>
              <a:avLst/>
              <a:gdLst/>
              <a:ahLst/>
              <a:cxnLst>
                <a:cxn ang="0">
                  <a:pos x="4" y="3"/>
                </a:cxn>
                <a:cxn ang="0">
                  <a:pos x="8" y="0"/>
                </a:cxn>
                <a:cxn ang="0">
                  <a:pos x="10" y="3"/>
                </a:cxn>
                <a:cxn ang="0">
                  <a:pos x="7" y="6"/>
                </a:cxn>
                <a:cxn ang="0">
                  <a:pos x="4" y="3"/>
                </a:cxn>
                <a:cxn ang="0">
                  <a:pos x="8" y="9"/>
                </a:cxn>
                <a:cxn ang="0">
                  <a:pos x="5" y="29"/>
                </a:cxn>
                <a:cxn ang="0">
                  <a:pos x="0" y="29"/>
                </a:cxn>
                <a:cxn ang="0">
                  <a:pos x="4" y="9"/>
                </a:cxn>
                <a:cxn ang="0">
                  <a:pos x="8" y="9"/>
                </a:cxn>
              </a:cxnLst>
              <a:rect l="0" t="0" r="r" b="b"/>
              <a:pathLst>
                <a:path w="10" h="29">
                  <a:moveTo>
                    <a:pt x="4" y="3"/>
                  </a:moveTo>
                  <a:cubicBezTo>
                    <a:pt x="5" y="2"/>
                    <a:pt x="6" y="0"/>
                    <a:pt x="8" y="0"/>
                  </a:cubicBezTo>
                  <a:cubicBezTo>
                    <a:pt x="9" y="0"/>
                    <a:pt x="10" y="2"/>
                    <a:pt x="10" y="3"/>
                  </a:cubicBezTo>
                  <a:cubicBezTo>
                    <a:pt x="10" y="5"/>
                    <a:pt x="8" y="6"/>
                    <a:pt x="7" y="6"/>
                  </a:cubicBezTo>
                  <a:cubicBezTo>
                    <a:pt x="5" y="6"/>
                    <a:pt x="4" y="5"/>
                    <a:pt x="4" y="3"/>
                  </a:cubicBezTo>
                  <a:moveTo>
                    <a:pt x="8" y="9"/>
                  </a:moveTo>
                  <a:cubicBezTo>
                    <a:pt x="5" y="29"/>
                    <a:pt x="5" y="29"/>
                    <a:pt x="5" y="29"/>
                  </a:cubicBezTo>
                  <a:cubicBezTo>
                    <a:pt x="0" y="29"/>
                    <a:pt x="0" y="29"/>
                    <a:pt x="0" y="29"/>
                  </a:cubicBezTo>
                  <a:cubicBezTo>
                    <a:pt x="4" y="9"/>
                    <a:pt x="4" y="9"/>
                    <a:pt x="4" y="9"/>
                  </a:cubicBezTo>
                  <a:lnTo>
                    <a:pt x="8"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1" name="Freeform 19"/>
            <p:cNvSpPr>
              <a:spLocks/>
            </p:cNvSpPr>
            <p:nvPr/>
          </p:nvSpPr>
          <p:spPr bwMode="auto">
            <a:xfrm>
              <a:off x="32067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6" y="17"/>
                </a:cxn>
                <a:cxn ang="0">
                  <a:pos x="9" y="14"/>
                </a:cxn>
                <a:cxn ang="0">
                  <a:pos x="6" y="10"/>
                </a:cxn>
                <a:cxn ang="0">
                  <a:pos x="4"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2" y="19"/>
                    <a:pt x="0" y="18"/>
                  </a:cubicBezTo>
                  <a:cubicBezTo>
                    <a:pt x="2" y="16"/>
                    <a:pt x="2" y="16"/>
                    <a:pt x="2" y="16"/>
                  </a:cubicBezTo>
                  <a:cubicBezTo>
                    <a:pt x="3" y="16"/>
                    <a:pt x="4" y="17"/>
                    <a:pt x="6" y="17"/>
                  </a:cubicBezTo>
                  <a:cubicBezTo>
                    <a:pt x="7" y="17"/>
                    <a:pt x="9" y="16"/>
                    <a:pt x="9" y="14"/>
                  </a:cubicBezTo>
                  <a:cubicBezTo>
                    <a:pt x="9" y="13"/>
                    <a:pt x="8" y="12"/>
                    <a:pt x="6" y="10"/>
                  </a:cubicBezTo>
                  <a:cubicBezTo>
                    <a:pt x="4" y="8"/>
                    <a:pt x="4" y="7"/>
                    <a:pt x="4" y="5"/>
                  </a:cubicBezTo>
                  <a:cubicBezTo>
                    <a:pt x="4"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2" name="Freeform 20"/>
            <p:cNvSpPr>
              <a:spLocks noEditPoints="1"/>
            </p:cNvSpPr>
            <p:nvPr/>
          </p:nvSpPr>
          <p:spPr bwMode="auto">
            <a:xfrm>
              <a:off x="3260726" y="3689350"/>
              <a:ext cx="57150" cy="63500"/>
            </a:xfrm>
            <a:custGeom>
              <a:avLst/>
              <a:gdLst/>
              <a:ahLst/>
              <a:cxnLst>
                <a:cxn ang="0">
                  <a:pos x="13" y="4"/>
                </a:cxn>
                <a:cxn ang="0">
                  <a:pos x="11" y="3"/>
                </a:cxn>
                <a:cxn ang="0">
                  <a:pos x="6" y="9"/>
                </a:cxn>
                <a:cxn ang="0">
                  <a:pos x="13" y="4"/>
                </a:cxn>
                <a:cxn ang="0">
                  <a:pos x="15" y="18"/>
                </a:cxn>
                <a:cxn ang="0">
                  <a:pos x="6" y="20"/>
                </a:cxn>
                <a:cxn ang="0">
                  <a:pos x="0" y="13"/>
                </a:cxn>
                <a:cxn ang="0">
                  <a:pos x="13" y="0"/>
                </a:cxn>
                <a:cxn ang="0">
                  <a:pos x="18" y="4"/>
                </a:cxn>
                <a:cxn ang="0">
                  <a:pos x="5" y="12"/>
                </a:cxn>
                <a:cxn ang="0">
                  <a:pos x="9" y="17"/>
                </a:cxn>
                <a:cxn ang="0">
                  <a:pos x="14" y="15"/>
                </a:cxn>
                <a:cxn ang="0">
                  <a:pos x="15" y="18"/>
                </a:cxn>
              </a:cxnLst>
              <a:rect l="0" t="0" r="r" b="b"/>
              <a:pathLst>
                <a:path w="18" h="20">
                  <a:moveTo>
                    <a:pt x="13" y="4"/>
                  </a:moveTo>
                  <a:cubicBezTo>
                    <a:pt x="13" y="3"/>
                    <a:pt x="13" y="3"/>
                    <a:pt x="11" y="3"/>
                  </a:cubicBezTo>
                  <a:cubicBezTo>
                    <a:pt x="9" y="3"/>
                    <a:pt x="7" y="5"/>
                    <a:pt x="6" y="9"/>
                  </a:cubicBezTo>
                  <a:cubicBezTo>
                    <a:pt x="10" y="9"/>
                    <a:pt x="13" y="7"/>
                    <a:pt x="13" y="4"/>
                  </a:cubicBezTo>
                  <a:moveTo>
                    <a:pt x="15" y="18"/>
                  </a:moveTo>
                  <a:cubicBezTo>
                    <a:pt x="12" y="20"/>
                    <a:pt x="9" y="20"/>
                    <a:pt x="6" y="20"/>
                  </a:cubicBezTo>
                  <a:cubicBezTo>
                    <a:pt x="3" y="20"/>
                    <a:pt x="0" y="17"/>
                    <a:pt x="0" y="13"/>
                  </a:cubicBezTo>
                  <a:cubicBezTo>
                    <a:pt x="0" y="7"/>
                    <a:pt x="5" y="0"/>
                    <a:pt x="13" y="0"/>
                  </a:cubicBezTo>
                  <a:cubicBezTo>
                    <a:pt x="15" y="0"/>
                    <a:pt x="18" y="1"/>
                    <a:pt x="18" y="4"/>
                  </a:cubicBezTo>
                  <a:cubicBezTo>
                    <a:pt x="18"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3" name="Freeform 21"/>
            <p:cNvSpPr>
              <a:spLocks/>
            </p:cNvSpPr>
            <p:nvPr/>
          </p:nvSpPr>
          <p:spPr bwMode="auto">
            <a:xfrm>
              <a:off x="3311526" y="3736975"/>
              <a:ext cx="28575" cy="38100"/>
            </a:xfrm>
            <a:custGeom>
              <a:avLst/>
              <a:gdLst/>
              <a:ahLst/>
              <a:cxnLst>
                <a:cxn ang="0">
                  <a:pos x="0" y="11"/>
                </a:cxn>
                <a:cxn ang="0">
                  <a:pos x="4" y="4"/>
                </a:cxn>
                <a:cxn ang="0">
                  <a:pos x="8" y="0"/>
                </a:cxn>
                <a:cxn ang="0">
                  <a:pos x="9" y="1"/>
                </a:cxn>
                <a:cxn ang="0">
                  <a:pos x="8" y="4"/>
                </a:cxn>
                <a:cxn ang="0">
                  <a:pos x="2" y="12"/>
                </a:cxn>
                <a:cxn ang="0">
                  <a:pos x="0" y="11"/>
                </a:cxn>
              </a:cxnLst>
              <a:rect l="0" t="0" r="r" b="b"/>
              <a:pathLst>
                <a:path w="9" h="12">
                  <a:moveTo>
                    <a:pt x="0" y="11"/>
                  </a:moveTo>
                  <a:cubicBezTo>
                    <a:pt x="4" y="4"/>
                    <a:pt x="4" y="4"/>
                    <a:pt x="4" y="4"/>
                  </a:cubicBezTo>
                  <a:cubicBezTo>
                    <a:pt x="6" y="1"/>
                    <a:pt x="6" y="0"/>
                    <a:pt x="8" y="0"/>
                  </a:cubicBezTo>
                  <a:cubicBezTo>
                    <a:pt x="9" y="0"/>
                    <a:pt x="9" y="0"/>
                    <a:pt x="9" y="1"/>
                  </a:cubicBezTo>
                  <a:cubicBezTo>
                    <a:pt x="9" y="2"/>
                    <a:pt x="9" y="3"/>
                    <a:pt x="8" y="4"/>
                  </a:cubicBezTo>
                  <a:cubicBezTo>
                    <a:pt x="2" y="12"/>
                    <a:pt x="2" y="12"/>
                    <a:pt x="2" y="12"/>
                  </a:cubicBezTo>
                  <a:lnTo>
                    <a:pt x="0" y="11"/>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4" name="Freeform 22"/>
            <p:cNvSpPr>
              <a:spLocks noEditPoints="1"/>
            </p:cNvSpPr>
            <p:nvPr/>
          </p:nvSpPr>
          <p:spPr bwMode="auto">
            <a:xfrm>
              <a:off x="3394076"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5" name="Freeform 23"/>
            <p:cNvSpPr>
              <a:spLocks/>
            </p:cNvSpPr>
            <p:nvPr/>
          </p:nvSpPr>
          <p:spPr bwMode="auto">
            <a:xfrm>
              <a:off x="3467101" y="3689350"/>
              <a:ext cx="60325" cy="63500"/>
            </a:xfrm>
            <a:custGeom>
              <a:avLst/>
              <a:gdLst/>
              <a:ahLst/>
              <a:cxnLst>
                <a:cxn ang="0">
                  <a:pos x="11" y="16"/>
                </a:cxn>
                <a:cxn ang="0">
                  <a:pos x="11" y="16"/>
                </a:cxn>
                <a:cxn ang="0">
                  <a:pos x="4" y="20"/>
                </a:cxn>
                <a:cxn ang="0">
                  <a:pos x="0" y="16"/>
                </a:cxn>
                <a:cxn ang="0">
                  <a:pos x="0" y="11"/>
                </a:cxn>
                <a:cxn ang="0">
                  <a:pos x="3" y="0"/>
                </a:cxn>
                <a:cxn ang="0">
                  <a:pos x="7" y="0"/>
                </a:cxn>
                <a:cxn ang="0">
                  <a:pos x="5" y="11"/>
                </a:cxn>
                <a:cxn ang="0">
                  <a:pos x="5" y="14"/>
                </a:cxn>
                <a:cxn ang="0">
                  <a:pos x="6" y="17"/>
                </a:cxn>
                <a:cxn ang="0">
                  <a:pos x="13" y="7"/>
                </a:cxn>
                <a:cxn ang="0">
                  <a:pos x="14" y="0"/>
                </a:cxn>
                <a:cxn ang="0">
                  <a:pos x="19" y="0"/>
                </a:cxn>
                <a:cxn ang="0">
                  <a:pos x="15" y="20"/>
                </a:cxn>
                <a:cxn ang="0">
                  <a:pos x="11" y="20"/>
                </a:cxn>
                <a:cxn ang="0">
                  <a:pos x="11" y="16"/>
                </a:cxn>
              </a:cxnLst>
              <a:rect l="0" t="0" r="r" b="b"/>
              <a:pathLst>
                <a:path w="19" h="20">
                  <a:moveTo>
                    <a:pt x="11" y="16"/>
                  </a:moveTo>
                  <a:cubicBezTo>
                    <a:pt x="11" y="16"/>
                    <a:pt x="11" y="16"/>
                    <a:pt x="11" y="16"/>
                  </a:cubicBezTo>
                  <a:cubicBezTo>
                    <a:pt x="9" y="19"/>
                    <a:pt x="6" y="20"/>
                    <a:pt x="4" y="20"/>
                  </a:cubicBezTo>
                  <a:cubicBezTo>
                    <a:pt x="2" y="20"/>
                    <a:pt x="0" y="19"/>
                    <a:pt x="0" y="16"/>
                  </a:cubicBezTo>
                  <a:cubicBezTo>
                    <a:pt x="0" y="15"/>
                    <a:pt x="0" y="13"/>
                    <a:pt x="0" y="11"/>
                  </a:cubicBezTo>
                  <a:cubicBezTo>
                    <a:pt x="3" y="0"/>
                    <a:pt x="3" y="0"/>
                    <a:pt x="3" y="0"/>
                  </a:cubicBezTo>
                  <a:cubicBezTo>
                    <a:pt x="7" y="0"/>
                    <a:pt x="7" y="0"/>
                    <a:pt x="7" y="0"/>
                  </a:cubicBezTo>
                  <a:cubicBezTo>
                    <a:pt x="5" y="11"/>
                    <a:pt x="5" y="11"/>
                    <a:pt x="5" y="11"/>
                  </a:cubicBezTo>
                  <a:cubicBezTo>
                    <a:pt x="5" y="13"/>
                    <a:pt x="5" y="13"/>
                    <a:pt x="5" y="14"/>
                  </a:cubicBezTo>
                  <a:cubicBezTo>
                    <a:pt x="5" y="16"/>
                    <a:pt x="6" y="17"/>
                    <a:pt x="6" y="17"/>
                  </a:cubicBezTo>
                  <a:cubicBezTo>
                    <a:pt x="9" y="17"/>
                    <a:pt x="12" y="12"/>
                    <a:pt x="13" y="7"/>
                  </a:cubicBezTo>
                  <a:cubicBezTo>
                    <a:pt x="14" y="0"/>
                    <a:pt x="14" y="0"/>
                    <a:pt x="14" y="0"/>
                  </a:cubicBezTo>
                  <a:cubicBezTo>
                    <a:pt x="19" y="0"/>
                    <a:pt x="19" y="0"/>
                    <a:pt x="19" y="0"/>
                  </a:cubicBezTo>
                  <a:cubicBezTo>
                    <a:pt x="15" y="20"/>
                    <a:pt x="15" y="20"/>
                    <a:pt x="15" y="20"/>
                  </a:cubicBezTo>
                  <a:cubicBezTo>
                    <a:pt x="11" y="20"/>
                    <a:pt x="11" y="20"/>
                    <a:pt x="11" y="20"/>
                  </a:cubicBezTo>
                  <a:lnTo>
                    <a:pt x="11"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6" name="Freeform 24"/>
            <p:cNvSpPr>
              <a:spLocks/>
            </p:cNvSpPr>
            <p:nvPr/>
          </p:nvSpPr>
          <p:spPr bwMode="auto">
            <a:xfrm>
              <a:off x="3533776" y="3689350"/>
              <a:ext cx="47625" cy="63500"/>
            </a:xfrm>
            <a:custGeom>
              <a:avLst/>
              <a:gdLst/>
              <a:ahLst/>
              <a:cxnLst>
                <a:cxn ang="0">
                  <a:pos x="8" y="3"/>
                </a:cxn>
                <a:cxn ang="0">
                  <a:pos x="8" y="4"/>
                </a:cxn>
                <a:cxn ang="0">
                  <a:pos x="9" y="2"/>
                </a:cxn>
                <a:cxn ang="0">
                  <a:pos x="13" y="0"/>
                </a:cxn>
                <a:cxn ang="0">
                  <a:pos x="15" y="1"/>
                </a:cxn>
                <a:cxn ang="0">
                  <a:pos x="13" y="5"/>
                </a:cxn>
                <a:cxn ang="0">
                  <a:pos x="11" y="4"/>
                </a:cxn>
                <a:cxn ang="0">
                  <a:pos x="7" y="10"/>
                </a:cxn>
                <a:cxn ang="0">
                  <a:pos x="5" y="20"/>
                </a:cxn>
                <a:cxn ang="0">
                  <a:pos x="0" y="20"/>
                </a:cxn>
                <a:cxn ang="0">
                  <a:pos x="4"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3" y="0"/>
                  </a:cubicBezTo>
                  <a:cubicBezTo>
                    <a:pt x="14" y="0"/>
                    <a:pt x="15" y="0"/>
                    <a:pt x="15" y="1"/>
                  </a:cubicBezTo>
                  <a:cubicBezTo>
                    <a:pt x="13" y="5"/>
                    <a:pt x="13" y="5"/>
                    <a:pt x="13" y="5"/>
                  </a:cubicBezTo>
                  <a:cubicBezTo>
                    <a:pt x="12" y="5"/>
                    <a:pt x="12" y="4"/>
                    <a:pt x="11" y="4"/>
                  </a:cubicBezTo>
                  <a:cubicBezTo>
                    <a:pt x="9" y="4"/>
                    <a:pt x="7" y="6"/>
                    <a:pt x="7" y="10"/>
                  </a:cubicBezTo>
                  <a:cubicBezTo>
                    <a:pt x="5" y="20"/>
                    <a:pt x="5" y="20"/>
                    <a:pt x="5" y="20"/>
                  </a:cubicBezTo>
                  <a:cubicBezTo>
                    <a:pt x="0" y="20"/>
                    <a:pt x="0" y="20"/>
                    <a:pt x="0" y="20"/>
                  </a:cubicBezTo>
                  <a:cubicBezTo>
                    <a:pt x="4" y="0"/>
                    <a:pt x="4" y="0"/>
                    <a:pt x="4"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7" name="Freeform 25"/>
            <p:cNvSpPr>
              <a:spLocks/>
            </p:cNvSpPr>
            <p:nvPr/>
          </p:nvSpPr>
          <p:spPr bwMode="auto">
            <a:xfrm>
              <a:off x="36131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5" y="17"/>
                </a:cxn>
                <a:cxn ang="0">
                  <a:pos x="9" y="14"/>
                </a:cxn>
                <a:cxn ang="0">
                  <a:pos x="6" y="10"/>
                </a:cxn>
                <a:cxn ang="0">
                  <a:pos x="3"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1" y="19"/>
                    <a:pt x="0" y="18"/>
                  </a:cubicBezTo>
                  <a:cubicBezTo>
                    <a:pt x="2" y="16"/>
                    <a:pt x="2" y="16"/>
                    <a:pt x="2" y="16"/>
                  </a:cubicBezTo>
                  <a:cubicBezTo>
                    <a:pt x="3" y="16"/>
                    <a:pt x="4" y="17"/>
                    <a:pt x="5" y="17"/>
                  </a:cubicBezTo>
                  <a:cubicBezTo>
                    <a:pt x="7" y="17"/>
                    <a:pt x="9" y="16"/>
                    <a:pt x="9" y="14"/>
                  </a:cubicBezTo>
                  <a:cubicBezTo>
                    <a:pt x="9" y="13"/>
                    <a:pt x="8" y="12"/>
                    <a:pt x="6" y="10"/>
                  </a:cubicBezTo>
                  <a:cubicBezTo>
                    <a:pt x="4" y="8"/>
                    <a:pt x="3" y="7"/>
                    <a:pt x="3" y="5"/>
                  </a:cubicBezTo>
                  <a:cubicBezTo>
                    <a:pt x="3"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8" name="Freeform 26"/>
            <p:cNvSpPr>
              <a:spLocks noEditPoints="1"/>
            </p:cNvSpPr>
            <p:nvPr/>
          </p:nvSpPr>
          <p:spPr bwMode="auto">
            <a:xfrm>
              <a:off x="3667126" y="3689350"/>
              <a:ext cx="63500" cy="63500"/>
            </a:xfrm>
            <a:custGeom>
              <a:avLst/>
              <a:gdLst/>
              <a:ahLst/>
              <a:cxnLst>
                <a:cxn ang="0">
                  <a:pos x="15" y="8"/>
                </a:cxn>
                <a:cxn ang="0">
                  <a:pos x="11" y="2"/>
                </a:cxn>
                <a:cxn ang="0">
                  <a:pos x="5" y="11"/>
                </a:cxn>
                <a:cxn ang="0">
                  <a:pos x="10" y="17"/>
                </a:cxn>
                <a:cxn ang="0">
                  <a:pos x="15" y="8"/>
                </a:cxn>
                <a:cxn ang="0">
                  <a:pos x="0" y="12"/>
                </a:cxn>
                <a:cxn ang="0">
                  <a:pos x="11" y="0"/>
                </a:cxn>
                <a:cxn ang="0">
                  <a:pos x="20" y="8"/>
                </a:cxn>
                <a:cxn ang="0">
                  <a:pos x="9" y="20"/>
                </a:cxn>
                <a:cxn ang="0">
                  <a:pos x="0" y="12"/>
                </a:cxn>
              </a:cxnLst>
              <a:rect l="0" t="0" r="r" b="b"/>
              <a:pathLst>
                <a:path w="20" h="20">
                  <a:moveTo>
                    <a:pt x="15" y="8"/>
                  </a:moveTo>
                  <a:cubicBezTo>
                    <a:pt x="15" y="5"/>
                    <a:pt x="14" y="2"/>
                    <a:pt x="11" y="2"/>
                  </a:cubicBezTo>
                  <a:cubicBezTo>
                    <a:pt x="7" y="2"/>
                    <a:pt x="5" y="8"/>
                    <a:pt x="5" y="11"/>
                  </a:cubicBezTo>
                  <a:cubicBezTo>
                    <a:pt x="5" y="15"/>
                    <a:pt x="7" y="17"/>
                    <a:pt x="10" y="17"/>
                  </a:cubicBezTo>
                  <a:cubicBezTo>
                    <a:pt x="11" y="17"/>
                    <a:pt x="15" y="16"/>
                    <a:pt x="15" y="8"/>
                  </a:cubicBezTo>
                  <a:moveTo>
                    <a:pt x="0" y="12"/>
                  </a:moveTo>
                  <a:cubicBezTo>
                    <a:pt x="0" y="3"/>
                    <a:pt x="7" y="0"/>
                    <a:pt x="11" y="0"/>
                  </a:cubicBezTo>
                  <a:cubicBezTo>
                    <a:pt x="18" y="0"/>
                    <a:pt x="20" y="4"/>
                    <a:pt x="20" y="8"/>
                  </a:cubicBezTo>
                  <a:cubicBezTo>
                    <a:pt x="20" y="14"/>
                    <a:pt x="16" y="20"/>
                    <a:pt x="9" y="20"/>
                  </a:cubicBezTo>
                  <a:cubicBezTo>
                    <a:pt x="4"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9" name="Freeform 27"/>
            <p:cNvSpPr>
              <a:spLocks/>
            </p:cNvSpPr>
            <p:nvPr/>
          </p:nvSpPr>
          <p:spPr bwMode="auto">
            <a:xfrm>
              <a:off x="3740151" y="3689350"/>
              <a:ext cx="63500" cy="63500"/>
            </a:xfrm>
            <a:custGeom>
              <a:avLst/>
              <a:gdLst/>
              <a:ahLst/>
              <a:cxnLst>
                <a:cxn ang="0">
                  <a:pos x="12" y="16"/>
                </a:cxn>
                <a:cxn ang="0">
                  <a:pos x="12" y="16"/>
                </a:cxn>
                <a:cxn ang="0">
                  <a:pos x="5" y="20"/>
                </a:cxn>
                <a:cxn ang="0">
                  <a:pos x="0" y="16"/>
                </a:cxn>
                <a:cxn ang="0">
                  <a:pos x="1" y="11"/>
                </a:cxn>
                <a:cxn ang="0">
                  <a:pos x="3" y="0"/>
                </a:cxn>
                <a:cxn ang="0">
                  <a:pos x="8" y="0"/>
                </a:cxn>
                <a:cxn ang="0">
                  <a:pos x="6" y="11"/>
                </a:cxn>
                <a:cxn ang="0">
                  <a:pos x="5" y="14"/>
                </a:cxn>
                <a:cxn ang="0">
                  <a:pos x="7" y="17"/>
                </a:cxn>
                <a:cxn ang="0">
                  <a:pos x="14" y="7"/>
                </a:cxn>
                <a:cxn ang="0">
                  <a:pos x="15" y="0"/>
                </a:cxn>
                <a:cxn ang="0">
                  <a:pos x="20" y="0"/>
                </a:cxn>
                <a:cxn ang="0">
                  <a:pos x="16" y="20"/>
                </a:cxn>
                <a:cxn ang="0">
                  <a:pos x="11" y="20"/>
                </a:cxn>
                <a:cxn ang="0">
                  <a:pos x="12" y="16"/>
                </a:cxn>
              </a:cxnLst>
              <a:rect l="0" t="0" r="r" b="b"/>
              <a:pathLst>
                <a:path w="20" h="20">
                  <a:moveTo>
                    <a:pt x="12" y="16"/>
                  </a:moveTo>
                  <a:cubicBezTo>
                    <a:pt x="12" y="16"/>
                    <a:pt x="12" y="16"/>
                    <a:pt x="12" y="16"/>
                  </a:cubicBezTo>
                  <a:cubicBezTo>
                    <a:pt x="9" y="19"/>
                    <a:pt x="7" y="20"/>
                    <a:pt x="5" y="20"/>
                  </a:cubicBezTo>
                  <a:cubicBezTo>
                    <a:pt x="3" y="20"/>
                    <a:pt x="0" y="19"/>
                    <a:pt x="0" y="16"/>
                  </a:cubicBezTo>
                  <a:cubicBezTo>
                    <a:pt x="0" y="15"/>
                    <a:pt x="0" y="13"/>
                    <a:pt x="1" y="11"/>
                  </a:cubicBezTo>
                  <a:cubicBezTo>
                    <a:pt x="3" y="0"/>
                    <a:pt x="3" y="0"/>
                    <a:pt x="3" y="0"/>
                  </a:cubicBezTo>
                  <a:cubicBezTo>
                    <a:pt x="8" y="0"/>
                    <a:pt x="8" y="0"/>
                    <a:pt x="8" y="0"/>
                  </a:cubicBezTo>
                  <a:cubicBezTo>
                    <a:pt x="6" y="11"/>
                    <a:pt x="6" y="11"/>
                    <a:pt x="6" y="11"/>
                  </a:cubicBezTo>
                  <a:cubicBezTo>
                    <a:pt x="5" y="13"/>
                    <a:pt x="5" y="13"/>
                    <a:pt x="5" y="14"/>
                  </a:cubicBezTo>
                  <a:cubicBezTo>
                    <a:pt x="5" y="16"/>
                    <a:pt x="7" y="17"/>
                    <a:pt x="7" y="17"/>
                  </a:cubicBezTo>
                  <a:cubicBezTo>
                    <a:pt x="9" y="17"/>
                    <a:pt x="13" y="12"/>
                    <a:pt x="14" y="7"/>
                  </a:cubicBezTo>
                  <a:cubicBezTo>
                    <a:pt x="15" y="0"/>
                    <a:pt x="15" y="0"/>
                    <a:pt x="15" y="0"/>
                  </a:cubicBezTo>
                  <a:cubicBezTo>
                    <a:pt x="20" y="0"/>
                    <a:pt x="20" y="0"/>
                    <a:pt x="20" y="0"/>
                  </a:cubicBezTo>
                  <a:cubicBezTo>
                    <a:pt x="16" y="20"/>
                    <a:pt x="16" y="20"/>
                    <a:pt x="16" y="20"/>
                  </a:cubicBezTo>
                  <a:cubicBezTo>
                    <a:pt x="11" y="20"/>
                    <a:pt x="11" y="20"/>
                    <a:pt x="11" y="20"/>
                  </a:cubicBezTo>
                  <a:lnTo>
                    <a:pt x="12"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0" name="Freeform 28"/>
            <p:cNvSpPr>
              <a:spLocks/>
            </p:cNvSpPr>
            <p:nvPr/>
          </p:nvSpPr>
          <p:spPr bwMode="auto">
            <a:xfrm>
              <a:off x="3810001" y="3689350"/>
              <a:ext cx="49213"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1" name="Freeform 29"/>
            <p:cNvSpPr>
              <a:spLocks/>
            </p:cNvSpPr>
            <p:nvPr/>
          </p:nvSpPr>
          <p:spPr bwMode="auto">
            <a:xfrm>
              <a:off x="3856038" y="3689350"/>
              <a:ext cx="53975" cy="63500"/>
            </a:xfrm>
            <a:custGeom>
              <a:avLst/>
              <a:gdLst/>
              <a:ahLst/>
              <a:cxnLst>
                <a:cxn ang="0">
                  <a:pos x="15" y="18"/>
                </a:cxn>
                <a:cxn ang="0">
                  <a:pos x="8" y="20"/>
                </a:cxn>
                <a:cxn ang="0">
                  <a:pos x="0" y="12"/>
                </a:cxn>
                <a:cxn ang="0">
                  <a:pos x="11" y="0"/>
                </a:cxn>
                <a:cxn ang="0">
                  <a:pos x="17" y="2"/>
                </a:cxn>
                <a:cxn ang="0">
                  <a:pos x="15" y="4"/>
                </a:cxn>
                <a:cxn ang="0">
                  <a:pos x="11" y="3"/>
                </a:cxn>
                <a:cxn ang="0">
                  <a:pos x="5" y="12"/>
                </a:cxn>
                <a:cxn ang="0">
                  <a:pos x="9" y="17"/>
                </a:cxn>
                <a:cxn ang="0">
                  <a:pos x="13" y="15"/>
                </a:cxn>
                <a:cxn ang="0">
                  <a:pos x="15" y="18"/>
                </a:cxn>
              </a:cxnLst>
              <a:rect l="0" t="0" r="r" b="b"/>
              <a:pathLst>
                <a:path w="17" h="20">
                  <a:moveTo>
                    <a:pt x="15" y="18"/>
                  </a:moveTo>
                  <a:cubicBezTo>
                    <a:pt x="12" y="20"/>
                    <a:pt x="11" y="20"/>
                    <a:pt x="8" y="20"/>
                  </a:cubicBezTo>
                  <a:cubicBezTo>
                    <a:pt x="3" y="20"/>
                    <a:pt x="0" y="17"/>
                    <a:pt x="0" y="12"/>
                  </a:cubicBezTo>
                  <a:cubicBezTo>
                    <a:pt x="0" y="6"/>
                    <a:pt x="4" y="0"/>
                    <a:pt x="11" y="0"/>
                  </a:cubicBezTo>
                  <a:cubicBezTo>
                    <a:pt x="14" y="0"/>
                    <a:pt x="15" y="0"/>
                    <a:pt x="17" y="2"/>
                  </a:cubicBezTo>
                  <a:cubicBezTo>
                    <a:pt x="15" y="4"/>
                    <a:pt x="15" y="4"/>
                    <a:pt x="15" y="4"/>
                  </a:cubicBezTo>
                  <a:cubicBezTo>
                    <a:pt x="14" y="4"/>
                    <a:pt x="13" y="3"/>
                    <a:pt x="11" y="3"/>
                  </a:cubicBezTo>
                  <a:cubicBezTo>
                    <a:pt x="8" y="3"/>
                    <a:pt x="5" y="7"/>
                    <a:pt x="5" y="12"/>
                  </a:cubicBezTo>
                  <a:cubicBezTo>
                    <a:pt x="5" y="14"/>
                    <a:pt x="7" y="17"/>
                    <a:pt x="9" y="17"/>
                  </a:cubicBezTo>
                  <a:cubicBezTo>
                    <a:pt x="11" y="17"/>
                    <a:pt x="12"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2" name="Freeform 30"/>
            <p:cNvSpPr>
              <a:spLocks noEditPoints="1"/>
            </p:cNvSpPr>
            <p:nvPr/>
          </p:nvSpPr>
          <p:spPr bwMode="auto">
            <a:xfrm>
              <a:off x="3913188" y="3689350"/>
              <a:ext cx="53975" cy="63500"/>
            </a:xfrm>
            <a:custGeom>
              <a:avLst/>
              <a:gdLst/>
              <a:ahLst/>
              <a:cxnLst>
                <a:cxn ang="0">
                  <a:pos x="13" y="4"/>
                </a:cxn>
                <a:cxn ang="0">
                  <a:pos x="11" y="3"/>
                </a:cxn>
                <a:cxn ang="0">
                  <a:pos x="5" y="9"/>
                </a:cxn>
                <a:cxn ang="0">
                  <a:pos x="13" y="4"/>
                </a:cxn>
                <a:cxn ang="0">
                  <a:pos x="15" y="18"/>
                </a:cxn>
                <a:cxn ang="0">
                  <a:pos x="6" y="20"/>
                </a:cxn>
                <a:cxn ang="0">
                  <a:pos x="0" y="13"/>
                </a:cxn>
                <a:cxn ang="0">
                  <a:pos x="12" y="0"/>
                </a:cxn>
                <a:cxn ang="0">
                  <a:pos x="17" y="4"/>
                </a:cxn>
                <a:cxn ang="0">
                  <a:pos x="5" y="12"/>
                </a:cxn>
                <a:cxn ang="0">
                  <a:pos x="8" y="17"/>
                </a:cxn>
                <a:cxn ang="0">
                  <a:pos x="13" y="15"/>
                </a:cxn>
                <a:cxn ang="0">
                  <a:pos x="15" y="18"/>
                </a:cxn>
              </a:cxnLst>
              <a:rect l="0" t="0" r="r" b="b"/>
              <a:pathLst>
                <a:path w="17" h="20">
                  <a:moveTo>
                    <a:pt x="13" y="4"/>
                  </a:moveTo>
                  <a:cubicBezTo>
                    <a:pt x="13" y="3"/>
                    <a:pt x="12" y="3"/>
                    <a:pt x="11" y="3"/>
                  </a:cubicBezTo>
                  <a:cubicBezTo>
                    <a:pt x="9" y="3"/>
                    <a:pt x="6" y="5"/>
                    <a:pt x="5" y="9"/>
                  </a:cubicBezTo>
                  <a:cubicBezTo>
                    <a:pt x="9" y="9"/>
                    <a:pt x="13" y="7"/>
                    <a:pt x="13" y="4"/>
                  </a:cubicBezTo>
                  <a:moveTo>
                    <a:pt x="15"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5" y="13"/>
                    <a:pt x="5" y="17"/>
                    <a:pt x="8" y="17"/>
                  </a:cubicBezTo>
                  <a:cubicBezTo>
                    <a:pt x="10" y="17"/>
                    <a:pt x="11"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3" name="Freeform 31"/>
            <p:cNvSpPr>
              <a:spLocks noEditPoints="1"/>
            </p:cNvSpPr>
            <p:nvPr/>
          </p:nvSpPr>
          <p:spPr bwMode="auto">
            <a:xfrm>
              <a:off x="4008438"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4" name="Freeform 32"/>
            <p:cNvSpPr>
              <a:spLocks/>
            </p:cNvSpPr>
            <p:nvPr/>
          </p:nvSpPr>
          <p:spPr bwMode="auto">
            <a:xfrm>
              <a:off x="4078288" y="3659188"/>
              <a:ext cx="50800" cy="93663"/>
            </a:xfrm>
            <a:custGeom>
              <a:avLst/>
              <a:gdLst/>
              <a:ahLst/>
              <a:cxnLst>
                <a:cxn ang="0">
                  <a:pos x="0" y="29"/>
                </a:cxn>
                <a:cxn ang="0">
                  <a:pos x="4" y="12"/>
                </a:cxn>
                <a:cxn ang="0">
                  <a:pos x="1" y="12"/>
                </a:cxn>
                <a:cxn ang="0">
                  <a:pos x="1" y="9"/>
                </a:cxn>
                <a:cxn ang="0">
                  <a:pos x="4" y="9"/>
                </a:cxn>
                <a:cxn ang="0">
                  <a:pos x="5" y="7"/>
                </a:cxn>
                <a:cxn ang="0">
                  <a:pos x="12" y="0"/>
                </a:cxn>
                <a:cxn ang="0">
                  <a:pos x="16" y="1"/>
                </a:cxn>
                <a:cxn ang="0">
                  <a:pos x="14" y="3"/>
                </a:cxn>
                <a:cxn ang="0">
                  <a:pos x="12" y="3"/>
                </a:cxn>
                <a:cxn ang="0">
                  <a:pos x="10" y="6"/>
                </a:cxn>
                <a:cxn ang="0">
                  <a:pos x="9" y="9"/>
                </a:cxn>
                <a:cxn ang="0">
                  <a:pos x="13" y="9"/>
                </a:cxn>
                <a:cxn ang="0">
                  <a:pos x="13" y="12"/>
                </a:cxn>
                <a:cxn ang="0">
                  <a:pos x="8" y="12"/>
                </a:cxn>
                <a:cxn ang="0">
                  <a:pos x="5" y="29"/>
                </a:cxn>
                <a:cxn ang="0">
                  <a:pos x="0" y="29"/>
                </a:cxn>
              </a:cxnLst>
              <a:rect l="0" t="0" r="r" b="b"/>
              <a:pathLst>
                <a:path w="16" h="29">
                  <a:moveTo>
                    <a:pt x="0" y="29"/>
                  </a:moveTo>
                  <a:cubicBezTo>
                    <a:pt x="4" y="12"/>
                    <a:pt x="4" y="12"/>
                    <a:pt x="4" y="12"/>
                  </a:cubicBezTo>
                  <a:cubicBezTo>
                    <a:pt x="1" y="12"/>
                    <a:pt x="1" y="12"/>
                    <a:pt x="1" y="12"/>
                  </a:cubicBezTo>
                  <a:cubicBezTo>
                    <a:pt x="1" y="9"/>
                    <a:pt x="1" y="9"/>
                    <a:pt x="1" y="9"/>
                  </a:cubicBezTo>
                  <a:cubicBezTo>
                    <a:pt x="4" y="9"/>
                    <a:pt x="4" y="9"/>
                    <a:pt x="4" y="9"/>
                  </a:cubicBezTo>
                  <a:cubicBezTo>
                    <a:pt x="5" y="7"/>
                    <a:pt x="5" y="7"/>
                    <a:pt x="5" y="7"/>
                  </a:cubicBezTo>
                  <a:cubicBezTo>
                    <a:pt x="6" y="2"/>
                    <a:pt x="9" y="0"/>
                    <a:pt x="12" y="0"/>
                  </a:cubicBezTo>
                  <a:cubicBezTo>
                    <a:pt x="13" y="0"/>
                    <a:pt x="14" y="0"/>
                    <a:pt x="16" y="1"/>
                  </a:cubicBezTo>
                  <a:cubicBezTo>
                    <a:pt x="14" y="3"/>
                    <a:pt x="14" y="3"/>
                    <a:pt x="14" y="3"/>
                  </a:cubicBezTo>
                  <a:cubicBezTo>
                    <a:pt x="14" y="3"/>
                    <a:pt x="13" y="3"/>
                    <a:pt x="12" y="3"/>
                  </a:cubicBezTo>
                  <a:cubicBezTo>
                    <a:pt x="12" y="3"/>
                    <a:pt x="10" y="3"/>
                    <a:pt x="10" y="6"/>
                  </a:cubicBezTo>
                  <a:cubicBezTo>
                    <a:pt x="9" y="9"/>
                    <a:pt x="9" y="9"/>
                    <a:pt x="9" y="9"/>
                  </a:cubicBezTo>
                  <a:cubicBezTo>
                    <a:pt x="13" y="9"/>
                    <a:pt x="13" y="9"/>
                    <a:pt x="13" y="9"/>
                  </a:cubicBezTo>
                  <a:cubicBezTo>
                    <a:pt x="13" y="12"/>
                    <a:pt x="13" y="12"/>
                    <a:pt x="13" y="12"/>
                  </a:cubicBezTo>
                  <a:cubicBezTo>
                    <a:pt x="8" y="12"/>
                    <a:pt x="8" y="12"/>
                    <a:pt x="8" y="12"/>
                  </a:cubicBezTo>
                  <a:cubicBezTo>
                    <a:pt x="5" y="29"/>
                    <a:pt x="5" y="29"/>
                    <a:pt x="5" y="29"/>
                  </a:cubicBezTo>
                  <a:lnTo>
                    <a:pt x="0" y="2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5" name="Freeform 33"/>
            <p:cNvSpPr>
              <a:spLocks noEditPoints="1"/>
            </p:cNvSpPr>
            <p:nvPr/>
          </p:nvSpPr>
          <p:spPr bwMode="auto">
            <a:xfrm>
              <a:off x="4154488" y="3689350"/>
              <a:ext cx="53975" cy="63500"/>
            </a:xfrm>
            <a:custGeom>
              <a:avLst/>
              <a:gdLst/>
              <a:ahLst/>
              <a:cxnLst>
                <a:cxn ang="0">
                  <a:pos x="12" y="4"/>
                </a:cxn>
                <a:cxn ang="0">
                  <a:pos x="10" y="3"/>
                </a:cxn>
                <a:cxn ang="0">
                  <a:pos x="5" y="9"/>
                </a:cxn>
                <a:cxn ang="0">
                  <a:pos x="12" y="4"/>
                </a:cxn>
                <a:cxn ang="0">
                  <a:pos x="14" y="18"/>
                </a:cxn>
                <a:cxn ang="0">
                  <a:pos x="6" y="20"/>
                </a:cxn>
                <a:cxn ang="0">
                  <a:pos x="0" y="13"/>
                </a:cxn>
                <a:cxn ang="0">
                  <a:pos x="12" y="0"/>
                </a:cxn>
                <a:cxn ang="0">
                  <a:pos x="17" y="4"/>
                </a:cxn>
                <a:cxn ang="0">
                  <a:pos x="5" y="12"/>
                </a:cxn>
                <a:cxn ang="0">
                  <a:pos x="8" y="17"/>
                </a:cxn>
                <a:cxn ang="0">
                  <a:pos x="13" y="15"/>
                </a:cxn>
                <a:cxn ang="0">
                  <a:pos x="14" y="18"/>
                </a:cxn>
              </a:cxnLst>
              <a:rect l="0" t="0" r="r" b="b"/>
              <a:pathLst>
                <a:path w="17" h="20">
                  <a:moveTo>
                    <a:pt x="12" y="4"/>
                  </a:moveTo>
                  <a:cubicBezTo>
                    <a:pt x="12" y="3"/>
                    <a:pt x="12" y="3"/>
                    <a:pt x="10" y="3"/>
                  </a:cubicBezTo>
                  <a:cubicBezTo>
                    <a:pt x="8" y="3"/>
                    <a:pt x="6" y="5"/>
                    <a:pt x="5" y="9"/>
                  </a:cubicBezTo>
                  <a:cubicBezTo>
                    <a:pt x="9" y="9"/>
                    <a:pt x="12" y="7"/>
                    <a:pt x="12" y="4"/>
                  </a:cubicBezTo>
                  <a:moveTo>
                    <a:pt x="14"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4" y="13"/>
                    <a:pt x="4" y="17"/>
                    <a:pt x="8" y="17"/>
                  </a:cubicBezTo>
                  <a:cubicBezTo>
                    <a:pt x="9" y="17"/>
                    <a:pt x="11" y="16"/>
                    <a:pt x="13" y="15"/>
                  </a:cubicBezTo>
                  <a:lnTo>
                    <a:pt x="14"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6" name="Freeform 34"/>
            <p:cNvSpPr>
              <a:spLocks/>
            </p:cNvSpPr>
            <p:nvPr/>
          </p:nvSpPr>
          <p:spPr bwMode="auto">
            <a:xfrm>
              <a:off x="4211638" y="3689350"/>
              <a:ext cx="63500" cy="63500"/>
            </a:xfrm>
            <a:custGeom>
              <a:avLst/>
              <a:gdLst/>
              <a:ahLst/>
              <a:cxnLst>
                <a:cxn ang="0">
                  <a:pos x="8" y="4"/>
                </a:cxn>
                <a:cxn ang="0">
                  <a:pos x="8" y="4"/>
                </a:cxn>
                <a:cxn ang="0">
                  <a:pos x="16" y="0"/>
                </a:cxn>
                <a:cxn ang="0">
                  <a:pos x="20" y="4"/>
                </a:cxn>
                <a:cxn ang="0">
                  <a:pos x="19" y="8"/>
                </a:cxn>
                <a:cxn ang="0">
                  <a:pos x="17" y="20"/>
                </a:cxn>
                <a:cxn ang="0">
                  <a:pos x="12" y="20"/>
                </a:cxn>
                <a:cxn ang="0">
                  <a:pos x="15" y="9"/>
                </a:cxn>
                <a:cxn ang="0">
                  <a:pos x="15" y="6"/>
                </a:cxn>
                <a:cxn ang="0">
                  <a:pos x="13" y="3"/>
                </a:cxn>
                <a:cxn ang="0">
                  <a:pos x="6" y="13"/>
                </a:cxn>
                <a:cxn ang="0">
                  <a:pos x="5" y="20"/>
                </a:cxn>
                <a:cxn ang="0">
                  <a:pos x="0" y="20"/>
                </a:cxn>
                <a:cxn ang="0">
                  <a:pos x="4" y="0"/>
                </a:cxn>
                <a:cxn ang="0">
                  <a:pos x="8" y="0"/>
                </a:cxn>
                <a:cxn ang="0">
                  <a:pos x="8" y="4"/>
                </a:cxn>
              </a:cxnLst>
              <a:rect l="0" t="0" r="r" b="b"/>
              <a:pathLst>
                <a:path w="20" h="20">
                  <a:moveTo>
                    <a:pt x="8" y="4"/>
                  </a:moveTo>
                  <a:cubicBezTo>
                    <a:pt x="8" y="4"/>
                    <a:pt x="8" y="4"/>
                    <a:pt x="8" y="4"/>
                  </a:cubicBezTo>
                  <a:cubicBezTo>
                    <a:pt x="11" y="1"/>
                    <a:pt x="13" y="0"/>
                    <a:pt x="16" y="0"/>
                  </a:cubicBezTo>
                  <a:cubicBezTo>
                    <a:pt x="18" y="0"/>
                    <a:pt x="20" y="1"/>
                    <a:pt x="20" y="4"/>
                  </a:cubicBezTo>
                  <a:cubicBezTo>
                    <a:pt x="20" y="5"/>
                    <a:pt x="20" y="7"/>
                    <a:pt x="19" y="8"/>
                  </a:cubicBezTo>
                  <a:cubicBezTo>
                    <a:pt x="17" y="20"/>
                    <a:pt x="17" y="20"/>
                    <a:pt x="17" y="20"/>
                  </a:cubicBezTo>
                  <a:cubicBezTo>
                    <a:pt x="12" y="20"/>
                    <a:pt x="12" y="20"/>
                    <a:pt x="12" y="20"/>
                  </a:cubicBezTo>
                  <a:cubicBezTo>
                    <a:pt x="15" y="9"/>
                    <a:pt x="15" y="9"/>
                    <a:pt x="15" y="9"/>
                  </a:cubicBezTo>
                  <a:cubicBezTo>
                    <a:pt x="15" y="7"/>
                    <a:pt x="15" y="6"/>
                    <a:pt x="15" y="6"/>
                  </a:cubicBezTo>
                  <a:cubicBezTo>
                    <a:pt x="15" y="4"/>
                    <a:pt x="14" y="3"/>
                    <a:pt x="13" y="3"/>
                  </a:cubicBezTo>
                  <a:cubicBezTo>
                    <a:pt x="11" y="3"/>
                    <a:pt x="7" y="8"/>
                    <a:pt x="6" y="13"/>
                  </a:cubicBezTo>
                  <a:cubicBezTo>
                    <a:pt x="5" y="20"/>
                    <a:pt x="5" y="20"/>
                    <a:pt x="5" y="20"/>
                  </a:cubicBezTo>
                  <a:cubicBezTo>
                    <a:pt x="0" y="20"/>
                    <a:pt x="0" y="20"/>
                    <a:pt x="0" y="20"/>
                  </a:cubicBezTo>
                  <a:cubicBezTo>
                    <a:pt x="4" y="0"/>
                    <a:pt x="4" y="0"/>
                    <a:pt x="4" y="0"/>
                  </a:cubicBezTo>
                  <a:cubicBezTo>
                    <a:pt x="8" y="0"/>
                    <a:pt x="8" y="0"/>
                    <a:pt x="8" y="0"/>
                  </a:cubicBezTo>
                  <a:lnTo>
                    <a:pt x="8" y="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7" name="Freeform 35"/>
            <p:cNvSpPr>
              <a:spLocks noEditPoints="1"/>
            </p:cNvSpPr>
            <p:nvPr/>
          </p:nvSpPr>
          <p:spPr bwMode="auto">
            <a:xfrm>
              <a:off x="4284663"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2" y="3"/>
                    <a:pt x="11" y="3"/>
                  </a:cubicBezTo>
                  <a:cubicBezTo>
                    <a:pt x="9" y="3"/>
                    <a:pt x="7" y="5"/>
                    <a:pt x="6" y="9"/>
                  </a:cubicBezTo>
                  <a:cubicBezTo>
                    <a:pt x="9" y="9"/>
                    <a:pt x="13" y="7"/>
                    <a:pt x="13" y="4"/>
                  </a:cubicBezTo>
                  <a:moveTo>
                    <a:pt x="15" y="18"/>
                  </a:moveTo>
                  <a:cubicBezTo>
                    <a:pt x="12" y="20"/>
                    <a:pt x="8"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8" name="Freeform 36"/>
            <p:cNvSpPr>
              <a:spLocks/>
            </p:cNvSpPr>
            <p:nvPr/>
          </p:nvSpPr>
          <p:spPr bwMode="auto">
            <a:xfrm>
              <a:off x="4344988" y="3689350"/>
              <a:ext cx="47625"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1"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39" name="Freeform 37"/>
            <p:cNvSpPr>
              <a:spLocks noEditPoints="1"/>
            </p:cNvSpPr>
            <p:nvPr/>
          </p:nvSpPr>
          <p:spPr bwMode="auto">
            <a:xfrm>
              <a:off x="4386263" y="3689350"/>
              <a:ext cx="73025" cy="95250"/>
            </a:xfrm>
            <a:custGeom>
              <a:avLst/>
              <a:gdLst/>
              <a:ahLst/>
              <a:cxnLst>
                <a:cxn ang="0">
                  <a:pos x="13" y="3"/>
                </a:cxn>
                <a:cxn ang="0">
                  <a:pos x="7" y="13"/>
                </a:cxn>
                <a:cxn ang="0">
                  <a:pos x="10" y="17"/>
                </a:cxn>
                <a:cxn ang="0">
                  <a:pos x="17" y="4"/>
                </a:cxn>
                <a:cxn ang="0">
                  <a:pos x="13" y="3"/>
                </a:cxn>
                <a:cxn ang="0">
                  <a:pos x="19" y="18"/>
                </a:cxn>
                <a:cxn ang="0">
                  <a:pos x="7" y="30"/>
                </a:cxn>
                <a:cxn ang="0">
                  <a:pos x="0" y="28"/>
                </a:cxn>
                <a:cxn ang="0">
                  <a:pos x="1" y="25"/>
                </a:cxn>
                <a:cxn ang="0">
                  <a:pos x="7" y="26"/>
                </a:cxn>
                <a:cxn ang="0">
                  <a:pos x="14" y="20"/>
                </a:cxn>
                <a:cxn ang="0">
                  <a:pos x="15" y="17"/>
                </a:cxn>
                <a:cxn ang="0">
                  <a:pos x="15" y="17"/>
                </a:cxn>
                <a:cxn ang="0">
                  <a:pos x="14" y="18"/>
                </a:cxn>
                <a:cxn ang="0">
                  <a:pos x="8" y="20"/>
                </a:cxn>
                <a:cxn ang="0">
                  <a:pos x="2" y="13"/>
                </a:cxn>
                <a:cxn ang="0">
                  <a:pos x="13" y="0"/>
                </a:cxn>
                <a:cxn ang="0">
                  <a:pos x="17" y="1"/>
                </a:cxn>
                <a:cxn ang="0">
                  <a:pos x="18" y="0"/>
                </a:cxn>
                <a:cxn ang="0">
                  <a:pos x="23" y="0"/>
                </a:cxn>
                <a:cxn ang="0">
                  <a:pos x="19" y="18"/>
                </a:cxn>
              </a:cxnLst>
              <a:rect l="0" t="0" r="r" b="b"/>
              <a:pathLst>
                <a:path w="23" h="30">
                  <a:moveTo>
                    <a:pt x="13" y="3"/>
                  </a:moveTo>
                  <a:cubicBezTo>
                    <a:pt x="11" y="3"/>
                    <a:pt x="7" y="6"/>
                    <a:pt x="7" y="13"/>
                  </a:cubicBezTo>
                  <a:cubicBezTo>
                    <a:pt x="7" y="15"/>
                    <a:pt x="8" y="17"/>
                    <a:pt x="10" y="17"/>
                  </a:cubicBezTo>
                  <a:cubicBezTo>
                    <a:pt x="12" y="17"/>
                    <a:pt x="16" y="14"/>
                    <a:pt x="17" y="4"/>
                  </a:cubicBezTo>
                  <a:cubicBezTo>
                    <a:pt x="16" y="3"/>
                    <a:pt x="15" y="3"/>
                    <a:pt x="13" y="3"/>
                  </a:cubicBezTo>
                  <a:moveTo>
                    <a:pt x="19" y="18"/>
                  </a:moveTo>
                  <a:cubicBezTo>
                    <a:pt x="17" y="27"/>
                    <a:pt x="12" y="30"/>
                    <a:pt x="7" y="30"/>
                  </a:cubicBezTo>
                  <a:cubicBezTo>
                    <a:pt x="4" y="30"/>
                    <a:pt x="2" y="29"/>
                    <a:pt x="0" y="28"/>
                  </a:cubicBezTo>
                  <a:cubicBezTo>
                    <a:pt x="1" y="25"/>
                    <a:pt x="1" y="25"/>
                    <a:pt x="1" y="25"/>
                  </a:cubicBezTo>
                  <a:cubicBezTo>
                    <a:pt x="3" y="26"/>
                    <a:pt x="5" y="26"/>
                    <a:pt x="7" y="26"/>
                  </a:cubicBezTo>
                  <a:cubicBezTo>
                    <a:pt x="10" y="26"/>
                    <a:pt x="13" y="24"/>
                    <a:pt x="14" y="20"/>
                  </a:cubicBezTo>
                  <a:cubicBezTo>
                    <a:pt x="15" y="17"/>
                    <a:pt x="15" y="17"/>
                    <a:pt x="15" y="17"/>
                  </a:cubicBezTo>
                  <a:cubicBezTo>
                    <a:pt x="15" y="17"/>
                    <a:pt x="15" y="17"/>
                    <a:pt x="15" y="17"/>
                  </a:cubicBezTo>
                  <a:cubicBezTo>
                    <a:pt x="14" y="18"/>
                    <a:pt x="14" y="18"/>
                    <a:pt x="14" y="18"/>
                  </a:cubicBezTo>
                  <a:cubicBezTo>
                    <a:pt x="13" y="19"/>
                    <a:pt x="11" y="20"/>
                    <a:pt x="8" y="20"/>
                  </a:cubicBezTo>
                  <a:cubicBezTo>
                    <a:pt x="4" y="20"/>
                    <a:pt x="2" y="17"/>
                    <a:pt x="2" y="13"/>
                  </a:cubicBezTo>
                  <a:cubicBezTo>
                    <a:pt x="2" y="7"/>
                    <a:pt x="7" y="0"/>
                    <a:pt x="13" y="0"/>
                  </a:cubicBezTo>
                  <a:cubicBezTo>
                    <a:pt x="15" y="0"/>
                    <a:pt x="16" y="0"/>
                    <a:pt x="17" y="1"/>
                  </a:cubicBezTo>
                  <a:cubicBezTo>
                    <a:pt x="18" y="0"/>
                    <a:pt x="18" y="0"/>
                    <a:pt x="18" y="0"/>
                  </a:cubicBezTo>
                  <a:cubicBezTo>
                    <a:pt x="23" y="0"/>
                    <a:pt x="23" y="0"/>
                    <a:pt x="23" y="0"/>
                  </a:cubicBezTo>
                  <a:lnTo>
                    <a:pt x="19"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0" name="Freeform 38"/>
            <p:cNvSpPr>
              <a:spLocks/>
            </p:cNvSpPr>
            <p:nvPr/>
          </p:nvSpPr>
          <p:spPr bwMode="auto">
            <a:xfrm>
              <a:off x="4465638" y="3689350"/>
              <a:ext cx="60325" cy="95250"/>
            </a:xfrm>
            <a:custGeom>
              <a:avLst/>
              <a:gdLst/>
              <a:ahLst/>
              <a:cxnLst>
                <a:cxn ang="0">
                  <a:pos x="6" y="0"/>
                </a:cxn>
                <a:cxn ang="0">
                  <a:pos x="8" y="15"/>
                </a:cxn>
                <a:cxn ang="0">
                  <a:pos x="8" y="15"/>
                </a:cxn>
                <a:cxn ang="0">
                  <a:pos x="15" y="0"/>
                </a:cxn>
                <a:cxn ang="0">
                  <a:pos x="19" y="1"/>
                </a:cxn>
                <a:cxn ang="0">
                  <a:pos x="3" y="30"/>
                </a:cxn>
                <a:cxn ang="0">
                  <a:pos x="0" y="29"/>
                </a:cxn>
                <a:cxn ang="0">
                  <a:pos x="4" y="19"/>
                </a:cxn>
                <a:cxn ang="0">
                  <a:pos x="1" y="0"/>
                </a:cxn>
                <a:cxn ang="0">
                  <a:pos x="6" y="0"/>
                </a:cxn>
              </a:cxnLst>
              <a:rect l="0" t="0" r="r" b="b"/>
              <a:pathLst>
                <a:path w="19" h="30">
                  <a:moveTo>
                    <a:pt x="6" y="0"/>
                  </a:moveTo>
                  <a:cubicBezTo>
                    <a:pt x="6" y="4"/>
                    <a:pt x="7" y="11"/>
                    <a:pt x="8" y="15"/>
                  </a:cubicBezTo>
                  <a:cubicBezTo>
                    <a:pt x="8" y="15"/>
                    <a:pt x="8" y="15"/>
                    <a:pt x="8" y="15"/>
                  </a:cubicBezTo>
                  <a:cubicBezTo>
                    <a:pt x="9" y="11"/>
                    <a:pt x="13" y="4"/>
                    <a:pt x="15" y="0"/>
                  </a:cubicBezTo>
                  <a:cubicBezTo>
                    <a:pt x="19" y="1"/>
                    <a:pt x="19" y="1"/>
                    <a:pt x="19" y="1"/>
                  </a:cubicBezTo>
                  <a:cubicBezTo>
                    <a:pt x="13" y="11"/>
                    <a:pt x="8" y="20"/>
                    <a:pt x="3" y="30"/>
                  </a:cubicBezTo>
                  <a:cubicBezTo>
                    <a:pt x="0" y="29"/>
                    <a:pt x="0" y="29"/>
                    <a:pt x="0" y="29"/>
                  </a:cubicBezTo>
                  <a:cubicBezTo>
                    <a:pt x="4" y="19"/>
                    <a:pt x="4" y="19"/>
                    <a:pt x="4" y="19"/>
                  </a:cubicBezTo>
                  <a:cubicBezTo>
                    <a:pt x="1" y="0"/>
                    <a:pt x="1" y="0"/>
                    <a:pt x="1" y="0"/>
                  </a:cubicBezTo>
                  <a:lnTo>
                    <a:pt x="6" y="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3" name="Subtitle 2"/>
          <p:cNvSpPr>
            <a:spLocks noGrp="1"/>
          </p:cNvSpPr>
          <p:nvPr>
            <p:ph type="subTitle" idx="1" hasCustomPrompt="1"/>
          </p:nvPr>
        </p:nvSpPr>
        <p:spPr>
          <a:xfrm>
            <a:off x="3472962" y="1278140"/>
            <a:ext cx="4853178" cy="611623"/>
          </a:xfrm>
        </p:spPr>
        <p:txBody>
          <a:bodyPr tIns="36000" bIns="36000">
            <a:noAutofit/>
          </a:bodyPr>
          <a:lstStyle>
            <a:lvl1pPr marL="0" indent="0" algn="l">
              <a:buNone/>
              <a:defRPr sz="2400" b="0" cap="sm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subtitle</a:t>
            </a:r>
          </a:p>
        </p:txBody>
      </p:sp>
      <p:sp>
        <p:nvSpPr>
          <p:cNvPr id="42" name="Text Placeholder 41"/>
          <p:cNvSpPr>
            <a:spLocks noGrp="1"/>
          </p:cNvSpPr>
          <p:nvPr>
            <p:ph type="body" sz="quarter" idx="10"/>
          </p:nvPr>
        </p:nvSpPr>
        <p:spPr>
          <a:xfrm>
            <a:off x="3472962" y="2003428"/>
            <a:ext cx="4853178" cy="335915"/>
          </a:xfrm>
        </p:spPr>
        <p:txBody>
          <a:bodyPr tIns="36000" bIns="36000" anchor="ctr">
            <a:noAutofit/>
          </a:bodyPr>
          <a:lstStyle>
            <a:lvl1pPr marL="0" indent="0" algn="l">
              <a:buNone/>
              <a:defRPr sz="1600" b="0" cap="none" baseline="0"/>
            </a:lvl1pPr>
          </a:lstStyle>
          <a:p>
            <a:pPr lvl="0"/>
            <a:r>
              <a:rPr lang="en-US" noProof="0"/>
              <a:t>Click to edit Master text styles</a:t>
            </a:r>
          </a:p>
        </p:txBody>
      </p:sp>
      <p:sp>
        <p:nvSpPr>
          <p:cNvPr id="43" name="Picture Placeholder 42"/>
          <p:cNvSpPr>
            <a:spLocks noGrp="1"/>
          </p:cNvSpPr>
          <p:nvPr>
            <p:ph type="pic" sz="quarter" idx="11" hasCustomPrompt="1"/>
          </p:nvPr>
        </p:nvSpPr>
        <p:spPr>
          <a:xfrm>
            <a:off x="0" y="2619377"/>
            <a:ext cx="9144000" cy="4238625"/>
          </a:xfrm>
          <a:solidFill>
            <a:schemeClr val="tx2">
              <a:lumMod val="20000"/>
              <a:lumOff val="80000"/>
            </a:schemeClr>
          </a:solidFill>
        </p:spPr>
        <p:txBody>
          <a:bodyPr anchor="ctr"/>
          <a:lstStyle>
            <a:lvl1pPr marL="284400" marR="0" indent="-284400" algn="ctr" defTabSz="914400" rtl="0" eaLnBrk="1" fontAlgn="auto" latinLnBrk="0" hangingPunct="1">
              <a:lnSpc>
                <a:spcPct val="100000"/>
              </a:lnSpc>
              <a:spcBef>
                <a:spcPts val="0"/>
              </a:spcBef>
              <a:spcAft>
                <a:spcPts val="400"/>
              </a:spcAft>
              <a:buClr>
                <a:schemeClr val="accent4"/>
              </a:buClr>
              <a:buSzTx/>
              <a:buFont typeface="Wingdings 2" pitchFamily="18" charset="2"/>
              <a:buNone/>
              <a:tabLst/>
              <a:defRPr sz="1800" b="0"/>
            </a:lvl1pPr>
          </a:lstStyle>
          <a:p>
            <a:r>
              <a:rPr lang="fr-FR" dirty="0"/>
              <a:t>Photo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u &amp; 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465" y="1589"/>
          <a:ext cx="1465" cy="1587"/>
        </p:xfrm>
        <a:graphic>
          <a:graphicData uri="http://schemas.openxmlformats.org/presentationml/2006/ole">
            <mc:AlternateContent xmlns:mc="http://schemas.openxmlformats.org/markup-compatibility/2006">
              <mc:Choice xmlns:v="urn:schemas-microsoft-com:vml" Requires="v">
                <p:oleObj spid="_x0000_s5143"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 y="1589"/>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a:xfrm>
            <a:off x="457202" y="1600200"/>
            <a:ext cx="5075238"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pic>
        <p:nvPicPr>
          <p:cNvPr id="4" name="Picture 24" descr="C:\Users\Home\Desktop\Zineb\SIMAJE\Prospects\L'Argus de la presse\Ombre.png"/>
          <p:cNvPicPr preferRelativeResize="0">
            <a:picLocks noChangeArrowheads="1"/>
          </p:cNvPicPr>
          <p:nvPr/>
        </p:nvPicPr>
        <p:blipFill>
          <a:blip r:embed="rId6" cstate="print"/>
          <a:srcRect/>
          <a:stretch>
            <a:fillRect/>
          </a:stretch>
        </p:blipFill>
        <p:spPr bwMode="auto">
          <a:xfrm>
            <a:off x="5706208" y="6122902"/>
            <a:ext cx="2980592" cy="87398"/>
          </a:xfrm>
          <a:prstGeom prst="rect">
            <a:avLst/>
          </a:prstGeom>
          <a:noFill/>
          <a:ln w="9525">
            <a:noFill/>
            <a:miter lim="800000"/>
            <a:headEnd/>
            <a:tailEnd/>
          </a:ln>
        </p:spPr>
      </p:pic>
      <p:sp>
        <p:nvSpPr>
          <p:cNvPr id="6" name="Picture Placeholder 5"/>
          <p:cNvSpPr>
            <a:spLocks noGrp="1"/>
          </p:cNvSpPr>
          <p:nvPr>
            <p:ph type="pic" sz="quarter" idx="10" hasCustomPrompt="1"/>
          </p:nvPr>
        </p:nvSpPr>
        <p:spPr>
          <a:xfrm>
            <a:off x="5706208" y="1600200"/>
            <a:ext cx="2980592" cy="4525962"/>
          </a:xfrm>
          <a:solidFill>
            <a:schemeClr val="tx2">
              <a:lumMod val="20000"/>
              <a:lumOff val="80000"/>
            </a:schemeClr>
          </a:solidFill>
        </p:spPr>
        <p:txBody>
          <a:bodyPr anchor="ctr"/>
          <a:lstStyle>
            <a:lvl1pPr algn="ctr">
              <a:buNone/>
              <a:defRPr sz="1800" b="0"/>
            </a:lvl1pPr>
          </a:lstStyle>
          <a:p>
            <a:r>
              <a:rPr lang="fr-FR" dirty="0"/>
              <a:t>Photo</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Graphiqu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dirty="0"/>
          </a:p>
        </p:txBody>
      </p:sp>
      <p:sp>
        <p:nvSpPr>
          <p:cNvPr id="5" name="Rectangle 4"/>
          <p:cNvSpPr/>
          <p:nvPr/>
        </p:nvSpPr>
        <p:spPr>
          <a:xfrm>
            <a:off x="457199" y="2265376"/>
            <a:ext cx="3804129" cy="3476626"/>
          </a:xfrm>
          <a:prstGeom prst="rect">
            <a:avLst/>
          </a:prstGeom>
          <a:solidFill>
            <a:schemeClr val="bg1"/>
          </a:solidFill>
          <a:ln w="9525">
            <a:solidFill>
              <a:srgbClr val="00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882671" y="2265376"/>
            <a:ext cx="3804129" cy="3476626"/>
          </a:xfrm>
          <a:prstGeom prst="rect">
            <a:avLst/>
          </a:prstGeom>
          <a:solidFill>
            <a:schemeClr val="bg1"/>
          </a:solidFill>
          <a:ln w="9525">
            <a:solidFill>
              <a:srgbClr val="00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 Placeholder 7"/>
          <p:cNvSpPr>
            <a:spLocks noGrp="1"/>
          </p:cNvSpPr>
          <p:nvPr>
            <p:ph type="body" sz="quarter" idx="10" hasCustomPrompt="1"/>
          </p:nvPr>
        </p:nvSpPr>
        <p:spPr>
          <a:xfrm>
            <a:off x="457201" y="1828481"/>
            <a:ext cx="3804128" cy="430887"/>
          </a:xfrm>
        </p:spPr>
        <p:txBody>
          <a:bodyPr anchor="ctr"/>
          <a:lstStyle>
            <a:lvl1pPr marL="0" indent="0" algn="ctr">
              <a:buNone/>
              <a:defRPr sz="1600" cap="none" baseline="0">
                <a:solidFill>
                  <a:schemeClr val="accent2"/>
                </a:solidFill>
              </a:defRPr>
            </a:lvl1pPr>
          </a:lstStyle>
          <a:p>
            <a:pPr lvl="0"/>
            <a:r>
              <a:rPr lang="fr-FR" noProof="0" dirty="0"/>
              <a:t>Titre 1</a:t>
            </a:r>
          </a:p>
        </p:txBody>
      </p:sp>
      <p:sp>
        <p:nvSpPr>
          <p:cNvPr id="9" name="Text Placeholder 7"/>
          <p:cNvSpPr>
            <a:spLocks noGrp="1"/>
          </p:cNvSpPr>
          <p:nvPr>
            <p:ph type="body" sz="quarter" idx="11" hasCustomPrompt="1"/>
          </p:nvPr>
        </p:nvSpPr>
        <p:spPr>
          <a:xfrm>
            <a:off x="4882671" y="1828481"/>
            <a:ext cx="3804128" cy="430887"/>
          </a:xfrm>
          <a:solidFill>
            <a:schemeClr val="accent2"/>
          </a:solidFill>
          <a:ln w="9525">
            <a:solidFill>
              <a:schemeClr val="accent2"/>
            </a:solidFill>
          </a:ln>
        </p:spPr>
        <p:txBody>
          <a:bodyPr anchor="ctr"/>
          <a:lstStyle>
            <a:lvl1pPr marL="0" indent="0" algn="ctr">
              <a:buNone/>
              <a:defRPr sz="1600" cap="none" baseline="0">
                <a:solidFill>
                  <a:schemeClr val="bg1"/>
                </a:solidFill>
              </a:defRPr>
            </a:lvl1pPr>
          </a:lstStyle>
          <a:p>
            <a:pPr lvl="0"/>
            <a:r>
              <a:rPr lang="fr-FR" noProof="0" dirty="0"/>
              <a:t>Titre 2</a:t>
            </a:r>
          </a:p>
        </p:txBody>
      </p:sp>
      <p:sp>
        <p:nvSpPr>
          <p:cNvPr id="13" name="Chart Placeholder 12"/>
          <p:cNvSpPr>
            <a:spLocks noGrp="1"/>
          </p:cNvSpPr>
          <p:nvPr>
            <p:ph type="chart" sz="quarter" idx="12"/>
          </p:nvPr>
        </p:nvSpPr>
        <p:spPr>
          <a:xfrm>
            <a:off x="559766" y="2393964"/>
            <a:ext cx="3598997" cy="3219450"/>
          </a:xfrm>
        </p:spPr>
        <p:txBody>
          <a:bodyPr anchor="ctr"/>
          <a:lstStyle>
            <a:lvl1pPr algn="ctr">
              <a:buNone/>
              <a:defRPr sz="1800" b="0"/>
            </a:lvl1pPr>
          </a:lstStyle>
          <a:p>
            <a:r>
              <a:rPr lang="en-US"/>
              <a:t>Click icon to add chart</a:t>
            </a:r>
            <a:endParaRPr lang="fr-FR" dirty="0"/>
          </a:p>
        </p:txBody>
      </p:sp>
      <p:sp>
        <p:nvSpPr>
          <p:cNvPr id="14" name="Chart Placeholder 12"/>
          <p:cNvSpPr>
            <a:spLocks noGrp="1"/>
          </p:cNvSpPr>
          <p:nvPr>
            <p:ph type="chart" sz="quarter" idx="13"/>
          </p:nvPr>
        </p:nvSpPr>
        <p:spPr>
          <a:xfrm>
            <a:off x="4985238" y="2393964"/>
            <a:ext cx="3598997" cy="3219450"/>
          </a:xfrm>
        </p:spPr>
        <p:txBody>
          <a:bodyPr anchor="ctr"/>
          <a:lstStyle>
            <a:lvl1pPr algn="ctr">
              <a:buNone/>
              <a:defRPr sz="1800" b="0"/>
            </a:lvl1pPr>
          </a:lstStyle>
          <a:p>
            <a:r>
              <a:rPr lang="en-US"/>
              <a:t>Click icon to add chart</a:t>
            </a:r>
            <a:endParaRPr lang="fr-FR"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_Blank 2">
    <p:spTree>
      <p:nvGrpSpPr>
        <p:cNvPr id="1" name=""/>
        <p:cNvGrpSpPr/>
        <p:nvPr/>
      </p:nvGrpSpPr>
      <p:grpSpPr>
        <a:xfrm>
          <a:off x="0" y="0"/>
          <a:ext cx="0" cy="0"/>
          <a:chOff x="0" y="0"/>
          <a:chExt cx="0" cy="0"/>
        </a:xfrm>
      </p:grpSpPr>
      <p:sp>
        <p:nvSpPr>
          <p:cNvPr id="2" name="Rectangle 1"/>
          <p:cNvSpPr/>
          <p:nvPr/>
        </p:nvSpPr>
        <p:spPr bwMode="auto">
          <a:xfrm>
            <a:off x="0" y="3443288"/>
            <a:ext cx="9144000" cy="164306"/>
          </a:xfrm>
          <a:prstGeom prst="rect">
            <a:avLst/>
          </a:prstGeom>
          <a:solidFill>
            <a:srgbClr val="E84E0F"/>
          </a:solidFill>
          <a:ln w="4763"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43" y="2854729"/>
            <a:ext cx="3761314" cy="1269651"/>
          </a:xfrm>
          <a:prstGeom prst="rect">
            <a:avLst/>
          </a:prstGeom>
        </p:spPr>
      </p:pic>
    </p:spTree>
    <p:extLst>
      <p:ext uri="{BB962C8B-B14F-4D97-AF65-F5344CB8AC3E}">
        <p14:creationId xmlns:p14="http://schemas.microsoft.com/office/powerpoint/2010/main" val="17219062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age de gar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2962" y="2736949"/>
            <a:ext cx="4853178" cy="677109"/>
          </a:xfrm>
        </p:spPr>
        <p:txBody>
          <a:bodyPr tIns="36000" bIns="36000" anchor="b">
            <a:noAutofit/>
          </a:bodyPr>
          <a:lstStyle>
            <a:lvl1pPr algn="l">
              <a:defRPr sz="3200" b="1" cap="small" baseline="0">
                <a:solidFill>
                  <a:schemeClr val="accent4"/>
                </a:solidFill>
              </a:defRPr>
            </a:lvl1pPr>
          </a:lstStyle>
          <a:p>
            <a:r>
              <a:rPr lang="en-US" dirty="0"/>
              <a:t>Click to edit title</a:t>
            </a:r>
            <a:endParaRPr lang="fr-FR" dirty="0"/>
          </a:p>
        </p:txBody>
      </p:sp>
      <p:sp>
        <p:nvSpPr>
          <p:cNvPr id="5"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sp>
        <p:nvSpPr>
          <p:cNvPr id="3" name="Subtitle 2"/>
          <p:cNvSpPr>
            <a:spLocks noGrp="1"/>
          </p:cNvSpPr>
          <p:nvPr>
            <p:ph type="subTitle" idx="1" hasCustomPrompt="1"/>
          </p:nvPr>
        </p:nvSpPr>
        <p:spPr>
          <a:xfrm>
            <a:off x="3472962" y="3348009"/>
            <a:ext cx="4853178" cy="611623"/>
          </a:xfrm>
        </p:spPr>
        <p:txBody>
          <a:bodyPr tIns="36000" bIns="36000">
            <a:noAutofit/>
          </a:bodyPr>
          <a:lstStyle>
            <a:lvl1pPr marL="0" indent="0" algn="l">
              <a:buNone/>
              <a:defRPr sz="2400" b="0" cap="sm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fr-FR" dirty="0"/>
          </a:p>
        </p:txBody>
      </p:sp>
      <p:sp>
        <p:nvSpPr>
          <p:cNvPr id="42" name="Text Placeholder 41"/>
          <p:cNvSpPr>
            <a:spLocks noGrp="1"/>
          </p:cNvSpPr>
          <p:nvPr>
            <p:ph type="body" sz="quarter" idx="10"/>
          </p:nvPr>
        </p:nvSpPr>
        <p:spPr>
          <a:xfrm>
            <a:off x="3472962" y="4073297"/>
            <a:ext cx="4853178" cy="335915"/>
          </a:xfrm>
        </p:spPr>
        <p:txBody>
          <a:bodyPr tIns="36000" bIns="36000" anchor="ctr">
            <a:noAutofit/>
          </a:bodyPr>
          <a:lstStyle>
            <a:lvl1pPr marL="0" indent="0" algn="l">
              <a:buNone/>
              <a:defRPr sz="1600" b="0" cap="none" baseline="0"/>
            </a:lvl1pPr>
          </a:lstStyle>
          <a:p>
            <a:pPr lvl="0"/>
            <a:r>
              <a:rPr lang="en-US"/>
              <a:t>Click to edit Master text styles</a:t>
            </a:r>
          </a:p>
        </p:txBody>
      </p:sp>
      <p:grpSp>
        <p:nvGrpSpPr>
          <p:cNvPr id="41" name="Group 47"/>
          <p:cNvGrpSpPr/>
          <p:nvPr/>
        </p:nvGrpSpPr>
        <p:grpSpPr>
          <a:xfrm>
            <a:off x="861824" y="3118579"/>
            <a:ext cx="1715397" cy="524909"/>
            <a:chOff x="2824163" y="3194050"/>
            <a:chExt cx="2090738" cy="590550"/>
          </a:xfrm>
        </p:grpSpPr>
        <p:sp>
          <p:nvSpPr>
            <p:cNvPr id="43" name="Freeform 6"/>
            <p:cNvSpPr>
              <a:spLocks noEditPoints="1"/>
            </p:cNvSpPr>
            <p:nvPr/>
          </p:nvSpPr>
          <p:spPr bwMode="auto">
            <a:xfrm>
              <a:off x="3254376"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4" name="Freeform 7"/>
            <p:cNvSpPr>
              <a:spLocks noEditPoints="1"/>
            </p:cNvSpPr>
            <p:nvPr/>
          </p:nvSpPr>
          <p:spPr bwMode="auto">
            <a:xfrm>
              <a:off x="4249738" y="3336925"/>
              <a:ext cx="342900" cy="233363"/>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5" name="Freeform 8"/>
            <p:cNvSpPr>
              <a:spLocks/>
            </p:cNvSpPr>
            <p:nvPr/>
          </p:nvSpPr>
          <p:spPr bwMode="auto">
            <a:xfrm>
              <a:off x="3597276" y="3336925"/>
              <a:ext cx="306388" cy="233363"/>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6" name="Freeform 9"/>
            <p:cNvSpPr>
              <a:spLocks/>
            </p:cNvSpPr>
            <p:nvPr/>
          </p:nvSpPr>
          <p:spPr bwMode="auto">
            <a:xfrm>
              <a:off x="3932238" y="3336925"/>
              <a:ext cx="292100" cy="233363"/>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7" name="Freeform 10"/>
            <p:cNvSpPr>
              <a:spLocks/>
            </p:cNvSpPr>
            <p:nvPr/>
          </p:nvSpPr>
          <p:spPr bwMode="auto">
            <a:xfrm>
              <a:off x="2824163" y="3333750"/>
              <a:ext cx="401638" cy="236538"/>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8" name="Freeform 11"/>
            <p:cNvSpPr>
              <a:spLocks/>
            </p:cNvSpPr>
            <p:nvPr/>
          </p:nvSpPr>
          <p:spPr bwMode="auto">
            <a:xfrm>
              <a:off x="4592638" y="3194050"/>
              <a:ext cx="322263" cy="558800"/>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49" name="Freeform 12"/>
            <p:cNvSpPr>
              <a:spLocks/>
            </p:cNvSpPr>
            <p:nvPr/>
          </p:nvSpPr>
          <p:spPr bwMode="auto">
            <a:xfrm>
              <a:off x="2824163" y="3662363"/>
              <a:ext cx="57150" cy="90488"/>
            </a:xfrm>
            <a:custGeom>
              <a:avLst/>
              <a:gdLst/>
              <a:ahLst/>
              <a:cxnLst>
                <a:cxn ang="0">
                  <a:pos x="36" y="9"/>
                </a:cxn>
                <a:cxn ang="0">
                  <a:pos x="18" y="9"/>
                </a:cxn>
                <a:cxn ang="0">
                  <a:pos x="16" y="25"/>
                </a:cxn>
                <a:cxn ang="0">
                  <a:pos x="32" y="25"/>
                </a:cxn>
                <a:cxn ang="0">
                  <a:pos x="30" y="31"/>
                </a:cxn>
                <a:cxn ang="0">
                  <a:pos x="14" y="31"/>
                </a:cxn>
                <a:cxn ang="0">
                  <a:pos x="10" y="49"/>
                </a:cxn>
                <a:cxn ang="0">
                  <a:pos x="30" y="49"/>
                </a:cxn>
                <a:cxn ang="0">
                  <a:pos x="30" y="57"/>
                </a:cxn>
                <a:cxn ang="0">
                  <a:pos x="0" y="57"/>
                </a:cxn>
                <a:cxn ang="0">
                  <a:pos x="10" y="0"/>
                </a:cxn>
                <a:cxn ang="0">
                  <a:pos x="36" y="0"/>
                </a:cxn>
                <a:cxn ang="0">
                  <a:pos x="36" y="9"/>
                </a:cxn>
              </a:cxnLst>
              <a:rect l="0" t="0" r="r" b="b"/>
              <a:pathLst>
                <a:path w="36" h="57">
                  <a:moveTo>
                    <a:pt x="36" y="9"/>
                  </a:moveTo>
                  <a:lnTo>
                    <a:pt x="18" y="9"/>
                  </a:lnTo>
                  <a:lnTo>
                    <a:pt x="16" y="25"/>
                  </a:lnTo>
                  <a:lnTo>
                    <a:pt x="32" y="25"/>
                  </a:lnTo>
                  <a:lnTo>
                    <a:pt x="30" y="31"/>
                  </a:lnTo>
                  <a:lnTo>
                    <a:pt x="14" y="31"/>
                  </a:lnTo>
                  <a:lnTo>
                    <a:pt x="10" y="49"/>
                  </a:lnTo>
                  <a:lnTo>
                    <a:pt x="30" y="49"/>
                  </a:lnTo>
                  <a:lnTo>
                    <a:pt x="30" y="57"/>
                  </a:lnTo>
                  <a:lnTo>
                    <a:pt x="0" y="57"/>
                  </a:lnTo>
                  <a:lnTo>
                    <a:pt x="10" y="0"/>
                  </a:lnTo>
                  <a:lnTo>
                    <a:pt x="36" y="0"/>
                  </a:lnTo>
                  <a:lnTo>
                    <a:pt x="36"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0" name="Freeform 13"/>
            <p:cNvSpPr>
              <a:spLocks/>
            </p:cNvSpPr>
            <p:nvPr/>
          </p:nvSpPr>
          <p:spPr bwMode="auto">
            <a:xfrm>
              <a:off x="2881313" y="3689350"/>
              <a:ext cx="68263" cy="63500"/>
            </a:xfrm>
            <a:custGeom>
              <a:avLst/>
              <a:gdLst/>
              <a:ahLst/>
              <a:cxnLst>
                <a:cxn ang="0">
                  <a:pos x="13" y="20"/>
                </a:cxn>
                <a:cxn ang="0">
                  <a:pos x="10" y="12"/>
                </a:cxn>
                <a:cxn ang="0">
                  <a:pos x="4" y="20"/>
                </a:cxn>
                <a:cxn ang="0">
                  <a:pos x="0" y="18"/>
                </a:cxn>
                <a:cxn ang="0">
                  <a:pos x="9" y="9"/>
                </a:cxn>
                <a:cxn ang="0">
                  <a:pos x="5" y="1"/>
                </a:cxn>
                <a:cxn ang="0">
                  <a:pos x="9" y="0"/>
                </a:cxn>
                <a:cxn ang="0">
                  <a:pos x="12" y="6"/>
                </a:cxn>
                <a:cxn ang="0">
                  <a:pos x="17" y="0"/>
                </a:cxn>
                <a:cxn ang="0">
                  <a:pos x="21" y="1"/>
                </a:cxn>
                <a:cxn ang="0">
                  <a:pos x="13" y="9"/>
                </a:cxn>
                <a:cxn ang="0">
                  <a:pos x="18" y="19"/>
                </a:cxn>
                <a:cxn ang="0">
                  <a:pos x="13" y="20"/>
                </a:cxn>
              </a:cxnLst>
              <a:rect l="0" t="0" r="r" b="b"/>
              <a:pathLst>
                <a:path w="21" h="20">
                  <a:moveTo>
                    <a:pt x="13" y="20"/>
                  </a:moveTo>
                  <a:cubicBezTo>
                    <a:pt x="12" y="18"/>
                    <a:pt x="11" y="15"/>
                    <a:pt x="10" y="12"/>
                  </a:cubicBezTo>
                  <a:cubicBezTo>
                    <a:pt x="8" y="15"/>
                    <a:pt x="6" y="18"/>
                    <a:pt x="4" y="20"/>
                  </a:cubicBezTo>
                  <a:cubicBezTo>
                    <a:pt x="0" y="18"/>
                    <a:pt x="0" y="18"/>
                    <a:pt x="0" y="18"/>
                  </a:cubicBezTo>
                  <a:cubicBezTo>
                    <a:pt x="3" y="15"/>
                    <a:pt x="6" y="12"/>
                    <a:pt x="9" y="9"/>
                  </a:cubicBezTo>
                  <a:cubicBezTo>
                    <a:pt x="7" y="7"/>
                    <a:pt x="6" y="4"/>
                    <a:pt x="5" y="1"/>
                  </a:cubicBezTo>
                  <a:cubicBezTo>
                    <a:pt x="9" y="0"/>
                    <a:pt x="9" y="0"/>
                    <a:pt x="9" y="0"/>
                  </a:cubicBezTo>
                  <a:cubicBezTo>
                    <a:pt x="10" y="2"/>
                    <a:pt x="11" y="4"/>
                    <a:pt x="12" y="6"/>
                  </a:cubicBezTo>
                  <a:cubicBezTo>
                    <a:pt x="14" y="4"/>
                    <a:pt x="15" y="2"/>
                    <a:pt x="17" y="0"/>
                  </a:cubicBezTo>
                  <a:cubicBezTo>
                    <a:pt x="21" y="1"/>
                    <a:pt x="21" y="1"/>
                    <a:pt x="21" y="1"/>
                  </a:cubicBezTo>
                  <a:cubicBezTo>
                    <a:pt x="18" y="4"/>
                    <a:pt x="16" y="6"/>
                    <a:pt x="13" y="9"/>
                  </a:cubicBezTo>
                  <a:cubicBezTo>
                    <a:pt x="15" y="12"/>
                    <a:pt x="17" y="16"/>
                    <a:pt x="18" y="19"/>
                  </a:cubicBezTo>
                  <a:lnTo>
                    <a:pt x="13" y="2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1" name="Freeform 14"/>
            <p:cNvSpPr>
              <a:spLocks noEditPoints="1"/>
            </p:cNvSpPr>
            <p:nvPr/>
          </p:nvSpPr>
          <p:spPr bwMode="auto">
            <a:xfrm>
              <a:off x="2946401" y="3689350"/>
              <a:ext cx="73025" cy="95250"/>
            </a:xfrm>
            <a:custGeom>
              <a:avLst/>
              <a:gdLst/>
              <a:ahLst/>
              <a:cxnLst>
                <a:cxn ang="0">
                  <a:pos x="11" y="17"/>
                </a:cxn>
                <a:cxn ang="0">
                  <a:pos x="18" y="7"/>
                </a:cxn>
                <a:cxn ang="0">
                  <a:pos x="15" y="3"/>
                </a:cxn>
                <a:cxn ang="0">
                  <a:pos x="8" y="16"/>
                </a:cxn>
                <a:cxn ang="0">
                  <a:pos x="11" y="17"/>
                </a:cxn>
                <a:cxn ang="0">
                  <a:pos x="10" y="3"/>
                </a:cxn>
                <a:cxn ang="0">
                  <a:pos x="10" y="3"/>
                </a:cxn>
                <a:cxn ang="0">
                  <a:pos x="17" y="0"/>
                </a:cxn>
                <a:cxn ang="0">
                  <a:pos x="23" y="7"/>
                </a:cxn>
                <a:cxn ang="0">
                  <a:pos x="12" y="20"/>
                </a:cxn>
                <a:cxn ang="0">
                  <a:pos x="7" y="19"/>
                </a:cxn>
                <a:cxn ang="0">
                  <a:pos x="5" y="30"/>
                </a:cxn>
                <a:cxn ang="0">
                  <a:pos x="0" y="30"/>
                </a:cxn>
                <a:cxn ang="0">
                  <a:pos x="6" y="0"/>
                </a:cxn>
                <a:cxn ang="0">
                  <a:pos x="11" y="0"/>
                </a:cxn>
                <a:cxn ang="0">
                  <a:pos x="10" y="3"/>
                </a:cxn>
              </a:cxnLst>
              <a:rect l="0" t="0" r="r" b="b"/>
              <a:pathLst>
                <a:path w="23" h="30">
                  <a:moveTo>
                    <a:pt x="11" y="17"/>
                  </a:moveTo>
                  <a:cubicBezTo>
                    <a:pt x="15" y="17"/>
                    <a:pt x="18" y="11"/>
                    <a:pt x="18" y="7"/>
                  </a:cubicBezTo>
                  <a:cubicBezTo>
                    <a:pt x="18" y="4"/>
                    <a:pt x="17" y="3"/>
                    <a:pt x="15" y="3"/>
                  </a:cubicBezTo>
                  <a:cubicBezTo>
                    <a:pt x="12" y="3"/>
                    <a:pt x="9" y="7"/>
                    <a:pt x="8" y="16"/>
                  </a:cubicBezTo>
                  <a:cubicBezTo>
                    <a:pt x="9" y="17"/>
                    <a:pt x="10" y="17"/>
                    <a:pt x="11" y="17"/>
                  </a:cubicBezTo>
                  <a:moveTo>
                    <a:pt x="10" y="3"/>
                  </a:moveTo>
                  <a:cubicBezTo>
                    <a:pt x="10" y="3"/>
                    <a:pt x="10" y="3"/>
                    <a:pt x="10" y="3"/>
                  </a:cubicBezTo>
                  <a:cubicBezTo>
                    <a:pt x="12" y="1"/>
                    <a:pt x="14" y="0"/>
                    <a:pt x="17" y="0"/>
                  </a:cubicBezTo>
                  <a:cubicBezTo>
                    <a:pt x="19" y="0"/>
                    <a:pt x="23" y="1"/>
                    <a:pt x="23" y="7"/>
                  </a:cubicBezTo>
                  <a:cubicBezTo>
                    <a:pt x="23" y="12"/>
                    <a:pt x="19" y="20"/>
                    <a:pt x="12" y="20"/>
                  </a:cubicBezTo>
                  <a:cubicBezTo>
                    <a:pt x="10" y="20"/>
                    <a:pt x="8" y="20"/>
                    <a:pt x="7" y="19"/>
                  </a:cubicBezTo>
                  <a:cubicBezTo>
                    <a:pt x="5" y="30"/>
                    <a:pt x="5" y="30"/>
                    <a:pt x="5" y="30"/>
                  </a:cubicBezTo>
                  <a:cubicBezTo>
                    <a:pt x="0" y="30"/>
                    <a:pt x="0" y="30"/>
                    <a:pt x="0" y="30"/>
                  </a:cubicBezTo>
                  <a:cubicBezTo>
                    <a:pt x="6" y="0"/>
                    <a:pt x="6" y="0"/>
                    <a:pt x="6" y="0"/>
                  </a:cubicBezTo>
                  <a:cubicBezTo>
                    <a:pt x="11" y="0"/>
                    <a:pt x="11" y="0"/>
                    <a:pt x="11" y="0"/>
                  </a:cubicBezTo>
                  <a:lnTo>
                    <a:pt x="10"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2" name="Freeform 15"/>
            <p:cNvSpPr>
              <a:spLocks noEditPoints="1"/>
            </p:cNvSpPr>
            <p:nvPr/>
          </p:nvSpPr>
          <p:spPr bwMode="auto">
            <a:xfrm>
              <a:off x="3025776"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3" y="3"/>
                    <a:pt x="11" y="3"/>
                  </a:cubicBezTo>
                  <a:cubicBezTo>
                    <a:pt x="9" y="3"/>
                    <a:pt x="7" y="5"/>
                    <a:pt x="6" y="9"/>
                  </a:cubicBezTo>
                  <a:cubicBezTo>
                    <a:pt x="9" y="9"/>
                    <a:pt x="13" y="7"/>
                    <a:pt x="13" y="4"/>
                  </a:cubicBezTo>
                  <a:moveTo>
                    <a:pt x="15" y="18"/>
                  </a:moveTo>
                  <a:cubicBezTo>
                    <a:pt x="12" y="20"/>
                    <a:pt x="9"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3" name="Freeform 16"/>
            <p:cNvSpPr>
              <a:spLocks/>
            </p:cNvSpPr>
            <p:nvPr/>
          </p:nvSpPr>
          <p:spPr bwMode="auto">
            <a:xfrm>
              <a:off x="3086101" y="3689350"/>
              <a:ext cx="47625" cy="63500"/>
            </a:xfrm>
            <a:custGeom>
              <a:avLst/>
              <a:gdLst/>
              <a:ahLst/>
              <a:cxnLst>
                <a:cxn ang="0">
                  <a:pos x="8" y="3"/>
                </a:cxn>
                <a:cxn ang="0">
                  <a:pos x="8" y="4"/>
                </a:cxn>
                <a:cxn ang="0">
                  <a:pos x="9" y="2"/>
                </a:cxn>
                <a:cxn ang="0">
                  <a:pos x="12" y="0"/>
                </a:cxn>
                <a:cxn ang="0">
                  <a:pos x="15" y="1"/>
                </a:cxn>
                <a:cxn ang="0">
                  <a:pos x="13" y="5"/>
                </a:cxn>
                <a:cxn ang="0">
                  <a:pos x="11" y="4"/>
                </a:cxn>
                <a:cxn ang="0">
                  <a:pos x="6" y="10"/>
                </a:cxn>
                <a:cxn ang="0">
                  <a:pos x="4" y="20"/>
                </a:cxn>
                <a:cxn ang="0">
                  <a:pos x="0" y="20"/>
                </a:cxn>
                <a:cxn ang="0">
                  <a:pos x="3"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2" y="0"/>
                  </a:cubicBezTo>
                  <a:cubicBezTo>
                    <a:pt x="13" y="0"/>
                    <a:pt x="14" y="0"/>
                    <a:pt x="15" y="1"/>
                  </a:cubicBezTo>
                  <a:cubicBezTo>
                    <a:pt x="13" y="5"/>
                    <a:pt x="13" y="5"/>
                    <a:pt x="13"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4" name="Freeform 17"/>
            <p:cNvSpPr>
              <a:spLocks/>
            </p:cNvSpPr>
            <p:nvPr/>
          </p:nvSpPr>
          <p:spPr bwMode="auto">
            <a:xfrm>
              <a:off x="3133726" y="3670300"/>
              <a:ext cx="44450" cy="82550"/>
            </a:xfrm>
            <a:custGeom>
              <a:avLst/>
              <a:gdLst/>
              <a:ahLst/>
              <a:cxnLst>
                <a:cxn ang="0">
                  <a:pos x="11" y="25"/>
                </a:cxn>
                <a:cxn ang="0">
                  <a:pos x="6" y="26"/>
                </a:cxn>
                <a:cxn ang="0">
                  <a:pos x="2" y="19"/>
                </a:cxn>
                <a:cxn ang="0">
                  <a:pos x="4" y="9"/>
                </a:cxn>
                <a:cxn ang="0">
                  <a:pos x="1" y="9"/>
                </a:cxn>
                <a:cxn ang="0">
                  <a:pos x="2" y="6"/>
                </a:cxn>
                <a:cxn ang="0">
                  <a:pos x="4" y="6"/>
                </a:cxn>
                <a:cxn ang="0">
                  <a:pos x="5" y="1"/>
                </a:cxn>
                <a:cxn ang="0">
                  <a:pos x="10" y="0"/>
                </a:cxn>
                <a:cxn ang="0">
                  <a:pos x="9" y="6"/>
                </a:cxn>
                <a:cxn ang="0">
                  <a:pos x="14" y="6"/>
                </a:cxn>
                <a:cxn ang="0">
                  <a:pos x="13" y="9"/>
                </a:cxn>
                <a:cxn ang="0">
                  <a:pos x="8" y="9"/>
                </a:cxn>
                <a:cxn ang="0">
                  <a:pos x="6" y="19"/>
                </a:cxn>
                <a:cxn ang="0">
                  <a:pos x="8" y="23"/>
                </a:cxn>
                <a:cxn ang="0">
                  <a:pos x="10" y="22"/>
                </a:cxn>
                <a:cxn ang="0">
                  <a:pos x="11" y="25"/>
                </a:cxn>
              </a:cxnLst>
              <a:rect l="0" t="0" r="r" b="b"/>
              <a:pathLst>
                <a:path w="14" h="26">
                  <a:moveTo>
                    <a:pt x="11" y="25"/>
                  </a:moveTo>
                  <a:cubicBezTo>
                    <a:pt x="9" y="26"/>
                    <a:pt x="7" y="26"/>
                    <a:pt x="6" y="26"/>
                  </a:cubicBezTo>
                  <a:cubicBezTo>
                    <a:pt x="2" y="26"/>
                    <a:pt x="0" y="25"/>
                    <a:pt x="2" y="19"/>
                  </a:cubicBezTo>
                  <a:cubicBezTo>
                    <a:pt x="4" y="9"/>
                    <a:pt x="4" y="9"/>
                    <a:pt x="4" y="9"/>
                  </a:cubicBezTo>
                  <a:cubicBezTo>
                    <a:pt x="1" y="9"/>
                    <a:pt x="1" y="9"/>
                    <a:pt x="1" y="9"/>
                  </a:cubicBezTo>
                  <a:cubicBezTo>
                    <a:pt x="2" y="6"/>
                    <a:pt x="2" y="6"/>
                    <a:pt x="2" y="6"/>
                  </a:cubicBezTo>
                  <a:cubicBezTo>
                    <a:pt x="4" y="6"/>
                    <a:pt x="4" y="6"/>
                    <a:pt x="4" y="6"/>
                  </a:cubicBezTo>
                  <a:cubicBezTo>
                    <a:pt x="5" y="1"/>
                    <a:pt x="5" y="1"/>
                    <a:pt x="5" y="1"/>
                  </a:cubicBezTo>
                  <a:cubicBezTo>
                    <a:pt x="10" y="0"/>
                    <a:pt x="10" y="0"/>
                    <a:pt x="10" y="0"/>
                  </a:cubicBezTo>
                  <a:cubicBezTo>
                    <a:pt x="9" y="6"/>
                    <a:pt x="9" y="6"/>
                    <a:pt x="9" y="6"/>
                  </a:cubicBezTo>
                  <a:cubicBezTo>
                    <a:pt x="14" y="6"/>
                    <a:pt x="14" y="6"/>
                    <a:pt x="14" y="6"/>
                  </a:cubicBezTo>
                  <a:cubicBezTo>
                    <a:pt x="13" y="9"/>
                    <a:pt x="13" y="9"/>
                    <a:pt x="13" y="9"/>
                  </a:cubicBezTo>
                  <a:cubicBezTo>
                    <a:pt x="8" y="9"/>
                    <a:pt x="8" y="9"/>
                    <a:pt x="8" y="9"/>
                  </a:cubicBezTo>
                  <a:cubicBezTo>
                    <a:pt x="6" y="19"/>
                    <a:pt x="6" y="19"/>
                    <a:pt x="6" y="19"/>
                  </a:cubicBezTo>
                  <a:cubicBezTo>
                    <a:pt x="6" y="23"/>
                    <a:pt x="7" y="23"/>
                    <a:pt x="8" y="23"/>
                  </a:cubicBezTo>
                  <a:cubicBezTo>
                    <a:pt x="9" y="23"/>
                    <a:pt x="10" y="23"/>
                    <a:pt x="10" y="22"/>
                  </a:cubicBezTo>
                  <a:lnTo>
                    <a:pt x="11" y="25"/>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5" name="Freeform 18"/>
            <p:cNvSpPr>
              <a:spLocks noEditPoints="1"/>
            </p:cNvSpPr>
            <p:nvPr/>
          </p:nvSpPr>
          <p:spPr bwMode="auto">
            <a:xfrm>
              <a:off x="3178176" y="3659188"/>
              <a:ext cx="31750" cy="93663"/>
            </a:xfrm>
            <a:custGeom>
              <a:avLst/>
              <a:gdLst/>
              <a:ahLst/>
              <a:cxnLst>
                <a:cxn ang="0">
                  <a:pos x="4" y="3"/>
                </a:cxn>
                <a:cxn ang="0">
                  <a:pos x="8" y="0"/>
                </a:cxn>
                <a:cxn ang="0">
                  <a:pos x="10" y="3"/>
                </a:cxn>
                <a:cxn ang="0">
                  <a:pos x="7" y="6"/>
                </a:cxn>
                <a:cxn ang="0">
                  <a:pos x="4" y="3"/>
                </a:cxn>
                <a:cxn ang="0">
                  <a:pos x="8" y="9"/>
                </a:cxn>
                <a:cxn ang="0">
                  <a:pos x="5" y="29"/>
                </a:cxn>
                <a:cxn ang="0">
                  <a:pos x="0" y="29"/>
                </a:cxn>
                <a:cxn ang="0">
                  <a:pos x="4" y="9"/>
                </a:cxn>
                <a:cxn ang="0">
                  <a:pos x="8" y="9"/>
                </a:cxn>
              </a:cxnLst>
              <a:rect l="0" t="0" r="r" b="b"/>
              <a:pathLst>
                <a:path w="10" h="29">
                  <a:moveTo>
                    <a:pt x="4" y="3"/>
                  </a:moveTo>
                  <a:cubicBezTo>
                    <a:pt x="5" y="2"/>
                    <a:pt x="6" y="0"/>
                    <a:pt x="8" y="0"/>
                  </a:cubicBezTo>
                  <a:cubicBezTo>
                    <a:pt x="9" y="0"/>
                    <a:pt x="10" y="2"/>
                    <a:pt x="10" y="3"/>
                  </a:cubicBezTo>
                  <a:cubicBezTo>
                    <a:pt x="10" y="5"/>
                    <a:pt x="8" y="6"/>
                    <a:pt x="7" y="6"/>
                  </a:cubicBezTo>
                  <a:cubicBezTo>
                    <a:pt x="5" y="6"/>
                    <a:pt x="4" y="5"/>
                    <a:pt x="4" y="3"/>
                  </a:cubicBezTo>
                  <a:moveTo>
                    <a:pt x="8" y="9"/>
                  </a:moveTo>
                  <a:cubicBezTo>
                    <a:pt x="5" y="29"/>
                    <a:pt x="5" y="29"/>
                    <a:pt x="5" y="29"/>
                  </a:cubicBezTo>
                  <a:cubicBezTo>
                    <a:pt x="0" y="29"/>
                    <a:pt x="0" y="29"/>
                    <a:pt x="0" y="29"/>
                  </a:cubicBezTo>
                  <a:cubicBezTo>
                    <a:pt x="4" y="9"/>
                    <a:pt x="4" y="9"/>
                    <a:pt x="4" y="9"/>
                  </a:cubicBezTo>
                  <a:lnTo>
                    <a:pt x="8" y="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6" name="Freeform 19"/>
            <p:cNvSpPr>
              <a:spLocks/>
            </p:cNvSpPr>
            <p:nvPr/>
          </p:nvSpPr>
          <p:spPr bwMode="auto">
            <a:xfrm>
              <a:off x="32067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6" y="17"/>
                </a:cxn>
                <a:cxn ang="0">
                  <a:pos x="9" y="14"/>
                </a:cxn>
                <a:cxn ang="0">
                  <a:pos x="6" y="10"/>
                </a:cxn>
                <a:cxn ang="0">
                  <a:pos x="4"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2" y="19"/>
                    <a:pt x="0" y="18"/>
                  </a:cubicBezTo>
                  <a:cubicBezTo>
                    <a:pt x="2" y="16"/>
                    <a:pt x="2" y="16"/>
                    <a:pt x="2" y="16"/>
                  </a:cubicBezTo>
                  <a:cubicBezTo>
                    <a:pt x="3" y="16"/>
                    <a:pt x="4" y="17"/>
                    <a:pt x="6" y="17"/>
                  </a:cubicBezTo>
                  <a:cubicBezTo>
                    <a:pt x="7" y="17"/>
                    <a:pt x="9" y="16"/>
                    <a:pt x="9" y="14"/>
                  </a:cubicBezTo>
                  <a:cubicBezTo>
                    <a:pt x="9" y="13"/>
                    <a:pt x="8" y="12"/>
                    <a:pt x="6" y="10"/>
                  </a:cubicBezTo>
                  <a:cubicBezTo>
                    <a:pt x="4" y="8"/>
                    <a:pt x="4" y="7"/>
                    <a:pt x="4" y="5"/>
                  </a:cubicBezTo>
                  <a:cubicBezTo>
                    <a:pt x="4"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7" name="Freeform 20"/>
            <p:cNvSpPr>
              <a:spLocks noEditPoints="1"/>
            </p:cNvSpPr>
            <p:nvPr/>
          </p:nvSpPr>
          <p:spPr bwMode="auto">
            <a:xfrm>
              <a:off x="3260726" y="3689350"/>
              <a:ext cx="57150" cy="63500"/>
            </a:xfrm>
            <a:custGeom>
              <a:avLst/>
              <a:gdLst/>
              <a:ahLst/>
              <a:cxnLst>
                <a:cxn ang="0">
                  <a:pos x="13" y="4"/>
                </a:cxn>
                <a:cxn ang="0">
                  <a:pos x="11" y="3"/>
                </a:cxn>
                <a:cxn ang="0">
                  <a:pos x="6" y="9"/>
                </a:cxn>
                <a:cxn ang="0">
                  <a:pos x="13" y="4"/>
                </a:cxn>
                <a:cxn ang="0">
                  <a:pos x="15" y="18"/>
                </a:cxn>
                <a:cxn ang="0">
                  <a:pos x="6" y="20"/>
                </a:cxn>
                <a:cxn ang="0">
                  <a:pos x="0" y="13"/>
                </a:cxn>
                <a:cxn ang="0">
                  <a:pos x="13" y="0"/>
                </a:cxn>
                <a:cxn ang="0">
                  <a:pos x="18" y="4"/>
                </a:cxn>
                <a:cxn ang="0">
                  <a:pos x="5" y="12"/>
                </a:cxn>
                <a:cxn ang="0">
                  <a:pos x="9" y="17"/>
                </a:cxn>
                <a:cxn ang="0">
                  <a:pos x="14" y="15"/>
                </a:cxn>
                <a:cxn ang="0">
                  <a:pos x="15" y="18"/>
                </a:cxn>
              </a:cxnLst>
              <a:rect l="0" t="0" r="r" b="b"/>
              <a:pathLst>
                <a:path w="18" h="20">
                  <a:moveTo>
                    <a:pt x="13" y="4"/>
                  </a:moveTo>
                  <a:cubicBezTo>
                    <a:pt x="13" y="3"/>
                    <a:pt x="13" y="3"/>
                    <a:pt x="11" y="3"/>
                  </a:cubicBezTo>
                  <a:cubicBezTo>
                    <a:pt x="9" y="3"/>
                    <a:pt x="7" y="5"/>
                    <a:pt x="6" y="9"/>
                  </a:cubicBezTo>
                  <a:cubicBezTo>
                    <a:pt x="10" y="9"/>
                    <a:pt x="13" y="7"/>
                    <a:pt x="13" y="4"/>
                  </a:cubicBezTo>
                  <a:moveTo>
                    <a:pt x="15" y="18"/>
                  </a:moveTo>
                  <a:cubicBezTo>
                    <a:pt x="12" y="20"/>
                    <a:pt x="9" y="20"/>
                    <a:pt x="6" y="20"/>
                  </a:cubicBezTo>
                  <a:cubicBezTo>
                    <a:pt x="3" y="20"/>
                    <a:pt x="0" y="17"/>
                    <a:pt x="0" y="13"/>
                  </a:cubicBezTo>
                  <a:cubicBezTo>
                    <a:pt x="0" y="7"/>
                    <a:pt x="5" y="0"/>
                    <a:pt x="13" y="0"/>
                  </a:cubicBezTo>
                  <a:cubicBezTo>
                    <a:pt x="15" y="0"/>
                    <a:pt x="18" y="1"/>
                    <a:pt x="18" y="4"/>
                  </a:cubicBezTo>
                  <a:cubicBezTo>
                    <a:pt x="18"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8" name="Freeform 21"/>
            <p:cNvSpPr>
              <a:spLocks/>
            </p:cNvSpPr>
            <p:nvPr/>
          </p:nvSpPr>
          <p:spPr bwMode="auto">
            <a:xfrm>
              <a:off x="3311526" y="3736975"/>
              <a:ext cx="28575" cy="38100"/>
            </a:xfrm>
            <a:custGeom>
              <a:avLst/>
              <a:gdLst/>
              <a:ahLst/>
              <a:cxnLst>
                <a:cxn ang="0">
                  <a:pos x="0" y="11"/>
                </a:cxn>
                <a:cxn ang="0">
                  <a:pos x="4" y="4"/>
                </a:cxn>
                <a:cxn ang="0">
                  <a:pos x="8" y="0"/>
                </a:cxn>
                <a:cxn ang="0">
                  <a:pos x="9" y="1"/>
                </a:cxn>
                <a:cxn ang="0">
                  <a:pos x="8" y="4"/>
                </a:cxn>
                <a:cxn ang="0">
                  <a:pos x="2" y="12"/>
                </a:cxn>
                <a:cxn ang="0">
                  <a:pos x="0" y="11"/>
                </a:cxn>
              </a:cxnLst>
              <a:rect l="0" t="0" r="r" b="b"/>
              <a:pathLst>
                <a:path w="9" h="12">
                  <a:moveTo>
                    <a:pt x="0" y="11"/>
                  </a:moveTo>
                  <a:cubicBezTo>
                    <a:pt x="4" y="4"/>
                    <a:pt x="4" y="4"/>
                    <a:pt x="4" y="4"/>
                  </a:cubicBezTo>
                  <a:cubicBezTo>
                    <a:pt x="6" y="1"/>
                    <a:pt x="6" y="0"/>
                    <a:pt x="8" y="0"/>
                  </a:cubicBezTo>
                  <a:cubicBezTo>
                    <a:pt x="9" y="0"/>
                    <a:pt x="9" y="0"/>
                    <a:pt x="9" y="1"/>
                  </a:cubicBezTo>
                  <a:cubicBezTo>
                    <a:pt x="9" y="2"/>
                    <a:pt x="9" y="3"/>
                    <a:pt x="8" y="4"/>
                  </a:cubicBezTo>
                  <a:cubicBezTo>
                    <a:pt x="2" y="12"/>
                    <a:pt x="2" y="12"/>
                    <a:pt x="2" y="12"/>
                  </a:cubicBezTo>
                  <a:lnTo>
                    <a:pt x="0" y="11"/>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59" name="Freeform 22"/>
            <p:cNvSpPr>
              <a:spLocks noEditPoints="1"/>
            </p:cNvSpPr>
            <p:nvPr/>
          </p:nvSpPr>
          <p:spPr bwMode="auto">
            <a:xfrm>
              <a:off x="3394076"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0" name="Freeform 23"/>
            <p:cNvSpPr>
              <a:spLocks/>
            </p:cNvSpPr>
            <p:nvPr/>
          </p:nvSpPr>
          <p:spPr bwMode="auto">
            <a:xfrm>
              <a:off x="3467101" y="3689350"/>
              <a:ext cx="60325" cy="63500"/>
            </a:xfrm>
            <a:custGeom>
              <a:avLst/>
              <a:gdLst/>
              <a:ahLst/>
              <a:cxnLst>
                <a:cxn ang="0">
                  <a:pos x="11" y="16"/>
                </a:cxn>
                <a:cxn ang="0">
                  <a:pos x="11" y="16"/>
                </a:cxn>
                <a:cxn ang="0">
                  <a:pos x="4" y="20"/>
                </a:cxn>
                <a:cxn ang="0">
                  <a:pos x="0" y="16"/>
                </a:cxn>
                <a:cxn ang="0">
                  <a:pos x="0" y="11"/>
                </a:cxn>
                <a:cxn ang="0">
                  <a:pos x="3" y="0"/>
                </a:cxn>
                <a:cxn ang="0">
                  <a:pos x="7" y="0"/>
                </a:cxn>
                <a:cxn ang="0">
                  <a:pos x="5" y="11"/>
                </a:cxn>
                <a:cxn ang="0">
                  <a:pos x="5" y="14"/>
                </a:cxn>
                <a:cxn ang="0">
                  <a:pos x="6" y="17"/>
                </a:cxn>
                <a:cxn ang="0">
                  <a:pos x="13" y="7"/>
                </a:cxn>
                <a:cxn ang="0">
                  <a:pos x="14" y="0"/>
                </a:cxn>
                <a:cxn ang="0">
                  <a:pos x="19" y="0"/>
                </a:cxn>
                <a:cxn ang="0">
                  <a:pos x="15" y="20"/>
                </a:cxn>
                <a:cxn ang="0">
                  <a:pos x="11" y="20"/>
                </a:cxn>
                <a:cxn ang="0">
                  <a:pos x="11" y="16"/>
                </a:cxn>
              </a:cxnLst>
              <a:rect l="0" t="0" r="r" b="b"/>
              <a:pathLst>
                <a:path w="19" h="20">
                  <a:moveTo>
                    <a:pt x="11" y="16"/>
                  </a:moveTo>
                  <a:cubicBezTo>
                    <a:pt x="11" y="16"/>
                    <a:pt x="11" y="16"/>
                    <a:pt x="11" y="16"/>
                  </a:cubicBezTo>
                  <a:cubicBezTo>
                    <a:pt x="9" y="19"/>
                    <a:pt x="6" y="20"/>
                    <a:pt x="4" y="20"/>
                  </a:cubicBezTo>
                  <a:cubicBezTo>
                    <a:pt x="2" y="20"/>
                    <a:pt x="0" y="19"/>
                    <a:pt x="0" y="16"/>
                  </a:cubicBezTo>
                  <a:cubicBezTo>
                    <a:pt x="0" y="15"/>
                    <a:pt x="0" y="13"/>
                    <a:pt x="0" y="11"/>
                  </a:cubicBezTo>
                  <a:cubicBezTo>
                    <a:pt x="3" y="0"/>
                    <a:pt x="3" y="0"/>
                    <a:pt x="3" y="0"/>
                  </a:cubicBezTo>
                  <a:cubicBezTo>
                    <a:pt x="7" y="0"/>
                    <a:pt x="7" y="0"/>
                    <a:pt x="7" y="0"/>
                  </a:cubicBezTo>
                  <a:cubicBezTo>
                    <a:pt x="5" y="11"/>
                    <a:pt x="5" y="11"/>
                    <a:pt x="5" y="11"/>
                  </a:cubicBezTo>
                  <a:cubicBezTo>
                    <a:pt x="5" y="13"/>
                    <a:pt x="5" y="13"/>
                    <a:pt x="5" y="14"/>
                  </a:cubicBezTo>
                  <a:cubicBezTo>
                    <a:pt x="5" y="16"/>
                    <a:pt x="6" y="17"/>
                    <a:pt x="6" y="17"/>
                  </a:cubicBezTo>
                  <a:cubicBezTo>
                    <a:pt x="9" y="17"/>
                    <a:pt x="12" y="12"/>
                    <a:pt x="13" y="7"/>
                  </a:cubicBezTo>
                  <a:cubicBezTo>
                    <a:pt x="14" y="0"/>
                    <a:pt x="14" y="0"/>
                    <a:pt x="14" y="0"/>
                  </a:cubicBezTo>
                  <a:cubicBezTo>
                    <a:pt x="19" y="0"/>
                    <a:pt x="19" y="0"/>
                    <a:pt x="19" y="0"/>
                  </a:cubicBezTo>
                  <a:cubicBezTo>
                    <a:pt x="15" y="20"/>
                    <a:pt x="15" y="20"/>
                    <a:pt x="15" y="20"/>
                  </a:cubicBezTo>
                  <a:cubicBezTo>
                    <a:pt x="11" y="20"/>
                    <a:pt x="11" y="20"/>
                    <a:pt x="11" y="20"/>
                  </a:cubicBezTo>
                  <a:lnTo>
                    <a:pt x="11"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1" name="Freeform 24"/>
            <p:cNvSpPr>
              <a:spLocks/>
            </p:cNvSpPr>
            <p:nvPr/>
          </p:nvSpPr>
          <p:spPr bwMode="auto">
            <a:xfrm>
              <a:off x="3533776" y="3689350"/>
              <a:ext cx="47625" cy="63500"/>
            </a:xfrm>
            <a:custGeom>
              <a:avLst/>
              <a:gdLst/>
              <a:ahLst/>
              <a:cxnLst>
                <a:cxn ang="0">
                  <a:pos x="8" y="3"/>
                </a:cxn>
                <a:cxn ang="0">
                  <a:pos x="8" y="4"/>
                </a:cxn>
                <a:cxn ang="0">
                  <a:pos x="9" y="2"/>
                </a:cxn>
                <a:cxn ang="0">
                  <a:pos x="13" y="0"/>
                </a:cxn>
                <a:cxn ang="0">
                  <a:pos x="15" y="1"/>
                </a:cxn>
                <a:cxn ang="0">
                  <a:pos x="13" y="5"/>
                </a:cxn>
                <a:cxn ang="0">
                  <a:pos x="11" y="4"/>
                </a:cxn>
                <a:cxn ang="0">
                  <a:pos x="7" y="10"/>
                </a:cxn>
                <a:cxn ang="0">
                  <a:pos x="5" y="20"/>
                </a:cxn>
                <a:cxn ang="0">
                  <a:pos x="0" y="20"/>
                </a:cxn>
                <a:cxn ang="0">
                  <a:pos x="4" y="0"/>
                </a:cxn>
                <a:cxn ang="0">
                  <a:pos x="8" y="0"/>
                </a:cxn>
                <a:cxn ang="0">
                  <a:pos x="8" y="3"/>
                </a:cxn>
              </a:cxnLst>
              <a:rect l="0" t="0" r="r" b="b"/>
              <a:pathLst>
                <a:path w="15" h="20">
                  <a:moveTo>
                    <a:pt x="8" y="3"/>
                  </a:moveTo>
                  <a:cubicBezTo>
                    <a:pt x="8" y="4"/>
                    <a:pt x="8" y="4"/>
                    <a:pt x="8" y="4"/>
                  </a:cubicBezTo>
                  <a:cubicBezTo>
                    <a:pt x="9" y="2"/>
                    <a:pt x="9" y="2"/>
                    <a:pt x="9" y="2"/>
                  </a:cubicBezTo>
                  <a:cubicBezTo>
                    <a:pt x="10" y="1"/>
                    <a:pt x="11" y="0"/>
                    <a:pt x="13" y="0"/>
                  </a:cubicBezTo>
                  <a:cubicBezTo>
                    <a:pt x="14" y="0"/>
                    <a:pt x="15" y="0"/>
                    <a:pt x="15" y="1"/>
                  </a:cubicBezTo>
                  <a:cubicBezTo>
                    <a:pt x="13" y="5"/>
                    <a:pt x="13" y="5"/>
                    <a:pt x="13" y="5"/>
                  </a:cubicBezTo>
                  <a:cubicBezTo>
                    <a:pt x="12" y="5"/>
                    <a:pt x="12" y="4"/>
                    <a:pt x="11" y="4"/>
                  </a:cubicBezTo>
                  <a:cubicBezTo>
                    <a:pt x="9" y="4"/>
                    <a:pt x="7" y="6"/>
                    <a:pt x="7" y="10"/>
                  </a:cubicBezTo>
                  <a:cubicBezTo>
                    <a:pt x="5" y="20"/>
                    <a:pt x="5" y="20"/>
                    <a:pt x="5" y="20"/>
                  </a:cubicBezTo>
                  <a:cubicBezTo>
                    <a:pt x="0" y="20"/>
                    <a:pt x="0" y="20"/>
                    <a:pt x="0" y="20"/>
                  </a:cubicBezTo>
                  <a:cubicBezTo>
                    <a:pt x="4" y="0"/>
                    <a:pt x="4" y="0"/>
                    <a:pt x="4" y="0"/>
                  </a:cubicBezTo>
                  <a:cubicBezTo>
                    <a:pt x="8" y="0"/>
                    <a:pt x="8" y="0"/>
                    <a:pt x="8" y="0"/>
                  </a:cubicBezTo>
                  <a:lnTo>
                    <a:pt x="8"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2" name="Freeform 25"/>
            <p:cNvSpPr>
              <a:spLocks/>
            </p:cNvSpPr>
            <p:nvPr/>
          </p:nvSpPr>
          <p:spPr bwMode="auto">
            <a:xfrm>
              <a:off x="3613151" y="3689350"/>
              <a:ext cx="47625" cy="63500"/>
            </a:xfrm>
            <a:custGeom>
              <a:avLst/>
              <a:gdLst/>
              <a:ahLst/>
              <a:cxnLst>
                <a:cxn ang="0">
                  <a:pos x="14" y="3"/>
                </a:cxn>
                <a:cxn ang="0">
                  <a:pos x="11" y="3"/>
                </a:cxn>
                <a:cxn ang="0">
                  <a:pos x="8" y="5"/>
                </a:cxn>
                <a:cxn ang="0">
                  <a:pos x="11" y="9"/>
                </a:cxn>
                <a:cxn ang="0">
                  <a:pos x="13" y="14"/>
                </a:cxn>
                <a:cxn ang="0">
                  <a:pos x="6" y="20"/>
                </a:cxn>
                <a:cxn ang="0">
                  <a:pos x="0" y="18"/>
                </a:cxn>
                <a:cxn ang="0">
                  <a:pos x="2" y="16"/>
                </a:cxn>
                <a:cxn ang="0">
                  <a:pos x="5" y="17"/>
                </a:cxn>
                <a:cxn ang="0">
                  <a:pos x="9" y="14"/>
                </a:cxn>
                <a:cxn ang="0">
                  <a:pos x="6" y="10"/>
                </a:cxn>
                <a:cxn ang="0">
                  <a:pos x="3" y="5"/>
                </a:cxn>
                <a:cxn ang="0">
                  <a:pos x="10" y="0"/>
                </a:cxn>
                <a:cxn ang="0">
                  <a:pos x="15" y="1"/>
                </a:cxn>
                <a:cxn ang="0">
                  <a:pos x="14" y="3"/>
                </a:cxn>
              </a:cxnLst>
              <a:rect l="0" t="0" r="r" b="b"/>
              <a:pathLst>
                <a:path w="15" h="20">
                  <a:moveTo>
                    <a:pt x="14" y="3"/>
                  </a:moveTo>
                  <a:cubicBezTo>
                    <a:pt x="13" y="3"/>
                    <a:pt x="12" y="3"/>
                    <a:pt x="11" y="3"/>
                  </a:cubicBezTo>
                  <a:cubicBezTo>
                    <a:pt x="10" y="3"/>
                    <a:pt x="8" y="3"/>
                    <a:pt x="8" y="5"/>
                  </a:cubicBezTo>
                  <a:cubicBezTo>
                    <a:pt x="8" y="6"/>
                    <a:pt x="9" y="7"/>
                    <a:pt x="11" y="9"/>
                  </a:cubicBezTo>
                  <a:cubicBezTo>
                    <a:pt x="12" y="11"/>
                    <a:pt x="13" y="13"/>
                    <a:pt x="13" y="14"/>
                  </a:cubicBezTo>
                  <a:cubicBezTo>
                    <a:pt x="13" y="18"/>
                    <a:pt x="10" y="20"/>
                    <a:pt x="6" y="20"/>
                  </a:cubicBezTo>
                  <a:cubicBezTo>
                    <a:pt x="3" y="20"/>
                    <a:pt x="1" y="19"/>
                    <a:pt x="0" y="18"/>
                  </a:cubicBezTo>
                  <a:cubicBezTo>
                    <a:pt x="2" y="16"/>
                    <a:pt x="2" y="16"/>
                    <a:pt x="2" y="16"/>
                  </a:cubicBezTo>
                  <a:cubicBezTo>
                    <a:pt x="3" y="16"/>
                    <a:pt x="4" y="17"/>
                    <a:pt x="5" y="17"/>
                  </a:cubicBezTo>
                  <a:cubicBezTo>
                    <a:pt x="7" y="17"/>
                    <a:pt x="9" y="16"/>
                    <a:pt x="9" y="14"/>
                  </a:cubicBezTo>
                  <a:cubicBezTo>
                    <a:pt x="9" y="13"/>
                    <a:pt x="8" y="12"/>
                    <a:pt x="6" y="10"/>
                  </a:cubicBezTo>
                  <a:cubicBezTo>
                    <a:pt x="4" y="8"/>
                    <a:pt x="3" y="7"/>
                    <a:pt x="3" y="5"/>
                  </a:cubicBezTo>
                  <a:cubicBezTo>
                    <a:pt x="3" y="1"/>
                    <a:pt x="7" y="0"/>
                    <a:pt x="10" y="0"/>
                  </a:cubicBezTo>
                  <a:cubicBezTo>
                    <a:pt x="13" y="0"/>
                    <a:pt x="14" y="0"/>
                    <a:pt x="15" y="1"/>
                  </a:cubicBezTo>
                  <a:lnTo>
                    <a:pt x="14"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3" name="Freeform 26"/>
            <p:cNvSpPr>
              <a:spLocks noEditPoints="1"/>
            </p:cNvSpPr>
            <p:nvPr/>
          </p:nvSpPr>
          <p:spPr bwMode="auto">
            <a:xfrm>
              <a:off x="3667126" y="3689350"/>
              <a:ext cx="63500" cy="63500"/>
            </a:xfrm>
            <a:custGeom>
              <a:avLst/>
              <a:gdLst/>
              <a:ahLst/>
              <a:cxnLst>
                <a:cxn ang="0">
                  <a:pos x="15" y="8"/>
                </a:cxn>
                <a:cxn ang="0">
                  <a:pos x="11" y="2"/>
                </a:cxn>
                <a:cxn ang="0">
                  <a:pos x="5" y="11"/>
                </a:cxn>
                <a:cxn ang="0">
                  <a:pos x="10" y="17"/>
                </a:cxn>
                <a:cxn ang="0">
                  <a:pos x="15" y="8"/>
                </a:cxn>
                <a:cxn ang="0">
                  <a:pos x="0" y="12"/>
                </a:cxn>
                <a:cxn ang="0">
                  <a:pos x="11" y="0"/>
                </a:cxn>
                <a:cxn ang="0">
                  <a:pos x="20" y="8"/>
                </a:cxn>
                <a:cxn ang="0">
                  <a:pos x="9" y="20"/>
                </a:cxn>
                <a:cxn ang="0">
                  <a:pos x="0" y="12"/>
                </a:cxn>
              </a:cxnLst>
              <a:rect l="0" t="0" r="r" b="b"/>
              <a:pathLst>
                <a:path w="20" h="20">
                  <a:moveTo>
                    <a:pt x="15" y="8"/>
                  </a:moveTo>
                  <a:cubicBezTo>
                    <a:pt x="15" y="5"/>
                    <a:pt x="14" y="2"/>
                    <a:pt x="11" y="2"/>
                  </a:cubicBezTo>
                  <a:cubicBezTo>
                    <a:pt x="7" y="2"/>
                    <a:pt x="5" y="8"/>
                    <a:pt x="5" y="11"/>
                  </a:cubicBezTo>
                  <a:cubicBezTo>
                    <a:pt x="5" y="15"/>
                    <a:pt x="7" y="17"/>
                    <a:pt x="10" y="17"/>
                  </a:cubicBezTo>
                  <a:cubicBezTo>
                    <a:pt x="11" y="17"/>
                    <a:pt x="15" y="16"/>
                    <a:pt x="15" y="8"/>
                  </a:cubicBezTo>
                  <a:moveTo>
                    <a:pt x="0" y="12"/>
                  </a:moveTo>
                  <a:cubicBezTo>
                    <a:pt x="0" y="3"/>
                    <a:pt x="7" y="0"/>
                    <a:pt x="11" y="0"/>
                  </a:cubicBezTo>
                  <a:cubicBezTo>
                    <a:pt x="18" y="0"/>
                    <a:pt x="20" y="4"/>
                    <a:pt x="20" y="8"/>
                  </a:cubicBezTo>
                  <a:cubicBezTo>
                    <a:pt x="20" y="14"/>
                    <a:pt x="16" y="20"/>
                    <a:pt x="9" y="20"/>
                  </a:cubicBezTo>
                  <a:cubicBezTo>
                    <a:pt x="4"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4" name="Freeform 27"/>
            <p:cNvSpPr>
              <a:spLocks/>
            </p:cNvSpPr>
            <p:nvPr/>
          </p:nvSpPr>
          <p:spPr bwMode="auto">
            <a:xfrm>
              <a:off x="3740151" y="3689350"/>
              <a:ext cx="63500" cy="63500"/>
            </a:xfrm>
            <a:custGeom>
              <a:avLst/>
              <a:gdLst/>
              <a:ahLst/>
              <a:cxnLst>
                <a:cxn ang="0">
                  <a:pos x="12" y="16"/>
                </a:cxn>
                <a:cxn ang="0">
                  <a:pos x="12" y="16"/>
                </a:cxn>
                <a:cxn ang="0">
                  <a:pos x="5" y="20"/>
                </a:cxn>
                <a:cxn ang="0">
                  <a:pos x="0" y="16"/>
                </a:cxn>
                <a:cxn ang="0">
                  <a:pos x="1" y="11"/>
                </a:cxn>
                <a:cxn ang="0">
                  <a:pos x="3" y="0"/>
                </a:cxn>
                <a:cxn ang="0">
                  <a:pos x="8" y="0"/>
                </a:cxn>
                <a:cxn ang="0">
                  <a:pos x="6" y="11"/>
                </a:cxn>
                <a:cxn ang="0">
                  <a:pos x="5" y="14"/>
                </a:cxn>
                <a:cxn ang="0">
                  <a:pos x="7" y="17"/>
                </a:cxn>
                <a:cxn ang="0">
                  <a:pos x="14" y="7"/>
                </a:cxn>
                <a:cxn ang="0">
                  <a:pos x="15" y="0"/>
                </a:cxn>
                <a:cxn ang="0">
                  <a:pos x="20" y="0"/>
                </a:cxn>
                <a:cxn ang="0">
                  <a:pos x="16" y="20"/>
                </a:cxn>
                <a:cxn ang="0">
                  <a:pos x="11" y="20"/>
                </a:cxn>
                <a:cxn ang="0">
                  <a:pos x="12" y="16"/>
                </a:cxn>
              </a:cxnLst>
              <a:rect l="0" t="0" r="r" b="b"/>
              <a:pathLst>
                <a:path w="20" h="20">
                  <a:moveTo>
                    <a:pt x="12" y="16"/>
                  </a:moveTo>
                  <a:cubicBezTo>
                    <a:pt x="12" y="16"/>
                    <a:pt x="12" y="16"/>
                    <a:pt x="12" y="16"/>
                  </a:cubicBezTo>
                  <a:cubicBezTo>
                    <a:pt x="9" y="19"/>
                    <a:pt x="7" y="20"/>
                    <a:pt x="5" y="20"/>
                  </a:cubicBezTo>
                  <a:cubicBezTo>
                    <a:pt x="3" y="20"/>
                    <a:pt x="0" y="19"/>
                    <a:pt x="0" y="16"/>
                  </a:cubicBezTo>
                  <a:cubicBezTo>
                    <a:pt x="0" y="15"/>
                    <a:pt x="0" y="13"/>
                    <a:pt x="1" y="11"/>
                  </a:cubicBezTo>
                  <a:cubicBezTo>
                    <a:pt x="3" y="0"/>
                    <a:pt x="3" y="0"/>
                    <a:pt x="3" y="0"/>
                  </a:cubicBezTo>
                  <a:cubicBezTo>
                    <a:pt x="8" y="0"/>
                    <a:pt x="8" y="0"/>
                    <a:pt x="8" y="0"/>
                  </a:cubicBezTo>
                  <a:cubicBezTo>
                    <a:pt x="6" y="11"/>
                    <a:pt x="6" y="11"/>
                    <a:pt x="6" y="11"/>
                  </a:cubicBezTo>
                  <a:cubicBezTo>
                    <a:pt x="5" y="13"/>
                    <a:pt x="5" y="13"/>
                    <a:pt x="5" y="14"/>
                  </a:cubicBezTo>
                  <a:cubicBezTo>
                    <a:pt x="5" y="16"/>
                    <a:pt x="7" y="17"/>
                    <a:pt x="7" y="17"/>
                  </a:cubicBezTo>
                  <a:cubicBezTo>
                    <a:pt x="9" y="17"/>
                    <a:pt x="13" y="12"/>
                    <a:pt x="14" y="7"/>
                  </a:cubicBezTo>
                  <a:cubicBezTo>
                    <a:pt x="15" y="0"/>
                    <a:pt x="15" y="0"/>
                    <a:pt x="15" y="0"/>
                  </a:cubicBezTo>
                  <a:cubicBezTo>
                    <a:pt x="20" y="0"/>
                    <a:pt x="20" y="0"/>
                    <a:pt x="20" y="0"/>
                  </a:cubicBezTo>
                  <a:cubicBezTo>
                    <a:pt x="16" y="20"/>
                    <a:pt x="16" y="20"/>
                    <a:pt x="16" y="20"/>
                  </a:cubicBezTo>
                  <a:cubicBezTo>
                    <a:pt x="11" y="20"/>
                    <a:pt x="11" y="20"/>
                    <a:pt x="11" y="20"/>
                  </a:cubicBezTo>
                  <a:lnTo>
                    <a:pt x="12" y="16"/>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5" name="Freeform 28"/>
            <p:cNvSpPr>
              <a:spLocks/>
            </p:cNvSpPr>
            <p:nvPr/>
          </p:nvSpPr>
          <p:spPr bwMode="auto">
            <a:xfrm>
              <a:off x="3810001" y="3689350"/>
              <a:ext cx="49213"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2"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6" name="Freeform 29"/>
            <p:cNvSpPr>
              <a:spLocks/>
            </p:cNvSpPr>
            <p:nvPr/>
          </p:nvSpPr>
          <p:spPr bwMode="auto">
            <a:xfrm>
              <a:off x="3856038" y="3689350"/>
              <a:ext cx="53975" cy="63500"/>
            </a:xfrm>
            <a:custGeom>
              <a:avLst/>
              <a:gdLst/>
              <a:ahLst/>
              <a:cxnLst>
                <a:cxn ang="0">
                  <a:pos x="15" y="18"/>
                </a:cxn>
                <a:cxn ang="0">
                  <a:pos x="8" y="20"/>
                </a:cxn>
                <a:cxn ang="0">
                  <a:pos x="0" y="12"/>
                </a:cxn>
                <a:cxn ang="0">
                  <a:pos x="11" y="0"/>
                </a:cxn>
                <a:cxn ang="0">
                  <a:pos x="17" y="2"/>
                </a:cxn>
                <a:cxn ang="0">
                  <a:pos x="15" y="4"/>
                </a:cxn>
                <a:cxn ang="0">
                  <a:pos x="11" y="3"/>
                </a:cxn>
                <a:cxn ang="0">
                  <a:pos x="5" y="12"/>
                </a:cxn>
                <a:cxn ang="0">
                  <a:pos x="9" y="17"/>
                </a:cxn>
                <a:cxn ang="0">
                  <a:pos x="13" y="15"/>
                </a:cxn>
                <a:cxn ang="0">
                  <a:pos x="15" y="18"/>
                </a:cxn>
              </a:cxnLst>
              <a:rect l="0" t="0" r="r" b="b"/>
              <a:pathLst>
                <a:path w="17" h="20">
                  <a:moveTo>
                    <a:pt x="15" y="18"/>
                  </a:moveTo>
                  <a:cubicBezTo>
                    <a:pt x="12" y="20"/>
                    <a:pt x="11" y="20"/>
                    <a:pt x="8" y="20"/>
                  </a:cubicBezTo>
                  <a:cubicBezTo>
                    <a:pt x="3" y="20"/>
                    <a:pt x="0" y="17"/>
                    <a:pt x="0" y="12"/>
                  </a:cubicBezTo>
                  <a:cubicBezTo>
                    <a:pt x="0" y="6"/>
                    <a:pt x="4" y="0"/>
                    <a:pt x="11" y="0"/>
                  </a:cubicBezTo>
                  <a:cubicBezTo>
                    <a:pt x="14" y="0"/>
                    <a:pt x="15" y="0"/>
                    <a:pt x="17" y="2"/>
                  </a:cubicBezTo>
                  <a:cubicBezTo>
                    <a:pt x="15" y="4"/>
                    <a:pt x="15" y="4"/>
                    <a:pt x="15" y="4"/>
                  </a:cubicBezTo>
                  <a:cubicBezTo>
                    <a:pt x="14" y="4"/>
                    <a:pt x="13" y="3"/>
                    <a:pt x="11" y="3"/>
                  </a:cubicBezTo>
                  <a:cubicBezTo>
                    <a:pt x="8" y="3"/>
                    <a:pt x="5" y="7"/>
                    <a:pt x="5" y="12"/>
                  </a:cubicBezTo>
                  <a:cubicBezTo>
                    <a:pt x="5" y="14"/>
                    <a:pt x="7" y="17"/>
                    <a:pt x="9" y="17"/>
                  </a:cubicBezTo>
                  <a:cubicBezTo>
                    <a:pt x="11" y="17"/>
                    <a:pt x="12"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7" name="Freeform 30"/>
            <p:cNvSpPr>
              <a:spLocks noEditPoints="1"/>
            </p:cNvSpPr>
            <p:nvPr/>
          </p:nvSpPr>
          <p:spPr bwMode="auto">
            <a:xfrm>
              <a:off x="3913188" y="3689350"/>
              <a:ext cx="53975" cy="63500"/>
            </a:xfrm>
            <a:custGeom>
              <a:avLst/>
              <a:gdLst/>
              <a:ahLst/>
              <a:cxnLst>
                <a:cxn ang="0">
                  <a:pos x="13" y="4"/>
                </a:cxn>
                <a:cxn ang="0">
                  <a:pos x="11" y="3"/>
                </a:cxn>
                <a:cxn ang="0">
                  <a:pos x="5" y="9"/>
                </a:cxn>
                <a:cxn ang="0">
                  <a:pos x="13" y="4"/>
                </a:cxn>
                <a:cxn ang="0">
                  <a:pos x="15" y="18"/>
                </a:cxn>
                <a:cxn ang="0">
                  <a:pos x="6" y="20"/>
                </a:cxn>
                <a:cxn ang="0">
                  <a:pos x="0" y="13"/>
                </a:cxn>
                <a:cxn ang="0">
                  <a:pos x="12" y="0"/>
                </a:cxn>
                <a:cxn ang="0">
                  <a:pos x="17" y="4"/>
                </a:cxn>
                <a:cxn ang="0">
                  <a:pos x="5" y="12"/>
                </a:cxn>
                <a:cxn ang="0">
                  <a:pos x="8" y="17"/>
                </a:cxn>
                <a:cxn ang="0">
                  <a:pos x="13" y="15"/>
                </a:cxn>
                <a:cxn ang="0">
                  <a:pos x="15" y="18"/>
                </a:cxn>
              </a:cxnLst>
              <a:rect l="0" t="0" r="r" b="b"/>
              <a:pathLst>
                <a:path w="17" h="20">
                  <a:moveTo>
                    <a:pt x="13" y="4"/>
                  </a:moveTo>
                  <a:cubicBezTo>
                    <a:pt x="13" y="3"/>
                    <a:pt x="12" y="3"/>
                    <a:pt x="11" y="3"/>
                  </a:cubicBezTo>
                  <a:cubicBezTo>
                    <a:pt x="9" y="3"/>
                    <a:pt x="6" y="5"/>
                    <a:pt x="5" y="9"/>
                  </a:cubicBezTo>
                  <a:cubicBezTo>
                    <a:pt x="9" y="9"/>
                    <a:pt x="13" y="7"/>
                    <a:pt x="13" y="4"/>
                  </a:cubicBezTo>
                  <a:moveTo>
                    <a:pt x="15"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5" y="13"/>
                    <a:pt x="5" y="17"/>
                    <a:pt x="8" y="17"/>
                  </a:cubicBezTo>
                  <a:cubicBezTo>
                    <a:pt x="10" y="17"/>
                    <a:pt x="11" y="16"/>
                    <a:pt x="13"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8" name="Freeform 31"/>
            <p:cNvSpPr>
              <a:spLocks noEditPoints="1"/>
            </p:cNvSpPr>
            <p:nvPr/>
          </p:nvSpPr>
          <p:spPr bwMode="auto">
            <a:xfrm>
              <a:off x="4008438" y="3689350"/>
              <a:ext cx="60325" cy="63500"/>
            </a:xfrm>
            <a:custGeom>
              <a:avLst/>
              <a:gdLst/>
              <a:ahLst/>
              <a:cxnLst>
                <a:cxn ang="0">
                  <a:pos x="14" y="8"/>
                </a:cxn>
                <a:cxn ang="0">
                  <a:pos x="11" y="2"/>
                </a:cxn>
                <a:cxn ang="0">
                  <a:pos x="5" y="11"/>
                </a:cxn>
                <a:cxn ang="0">
                  <a:pos x="9" y="17"/>
                </a:cxn>
                <a:cxn ang="0">
                  <a:pos x="14" y="8"/>
                </a:cxn>
                <a:cxn ang="0">
                  <a:pos x="0" y="12"/>
                </a:cxn>
                <a:cxn ang="0">
                  <a:pos x="11" y="0"/>
                </a:cxn>
                <a:cxn ang="0">
                  <a:pos x="19" y="8"/>
                </a:cxn>
                <a:cxn ang="0">
                  <a:pos x="8" y="20"/>
                </a:cxn>
                <a:cxn ang="0">
                  <a:pos x="0" y="12"/>
                </a:cxn>
              </a:cxnLst>
              <a:rect l="0" t="0" r="r" b="b"/>
              <a:pathLst>
                <a:path w="19" h="20">
                  <a:moveTo>
                    <a:pt x="14" y="8"/>
                  </a:moveTo>
                  <a:cubicBezTo>
                    <a:pt x="14" y="5"/>
                    <a:pt x="13" y="2"/>
                    <a:pt x="11" y="2"/>
                  </a:cubicBezTo>
                  <a:cubicBezTo>
                    <a:pt x="6" y="2"/>
                    <a:pt x="5" y="8"/>
                    <a:pt x="5" y="11"/>
                  </a:cubicBezTo>
                  <a:cubicBezTo>
                    <a:pt x="5" y="15"/>
                    <a:pt x="6" y="17"/>
                    <a:pt x="9" y="17"/>
                  </a:cubicBezTo>
                  <a:cubicBezTo>
                    <a:pt x="11" y="17"/>
                    <a:pt x="14" y="16"/>
                    <a:pt x="14" y="8"/>
                  </a:cubicBezTo>
                  <a:moveTo>
                    <a:pt x="0" y="12"/>
                  </a:moveTo>
                  <a:cubicBezTo>
                    <a:pt x="0" y="3"/>
                    <a:pt x="6" y="0"/>
                    <a:pt x="11" y="0"/>
                  </a:cubicBezTo>
                  <a:cubicBezTo>
                    <a:pt x="17" y="0"/>
                    <a:pt x="19" y="4"/>
                    <a:pt x="19" y="8"/>
                  </a:cubicBezTo>
                  <a:cubicBezTo>
                    <a:pt x="19" y="14"/>
                    <a:pt x="15" y="20"/>
                    <a:pt x="8" y="20"/>
                  </a:cubicBezTo>
                  <a:cubicBezTo>
                    <a:pt x="3" y="20"/>
                    <a:pt x="0" y="16"/>
                    <a:pt x="0" y="1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9" name="Freeform 32"/>
            <p:cNvSpPr>
              <a:spLocks/>
            </p:cNvSpPr>
            <p:nvPr/>
          </p:nvSpPr>
          <p:spPr bwMode="auto">
            <a:xfrm>
              <a:off x="4078288" y="3659188"/>
              <a:ext cx="50800" cy="93663"/>
            </a:xfrm>
            <a:custGeom>
              <a:avLst/>
              <a:gdLst/>
              <a:ahLst/>
              <a:cxnLst>
                <a:cxn ang="0">
                  <a:pos x="0" y="29"/>
                </a:cxn>
                <a:cxn ang="0">
                  <a:pos x="4" y="12"/>
                </a:cxn>
                <a:cxn ang="0">
                  <a:pos x="1" y="12"/>
                </a:cxn>
                <a:cxn ang="0">
                  <a:pos x="1" y="9"/>
                </a:cxn>
                <a:cxn ang="0">
                  <a:pos x="4" y="9"/>
                </a:cxn>
                <a:cxn ang="0">
                  <a:pos x="5" y="7"/>
                </a:cxn>
                <a:cxn ang="0">
                  <a:pos x="12" y="0"/>
                </a:cxn>
                <a:cxn ang="0">
                  <a:pos x="16" y="1"/>
                </a:cxn>
                <a:cxn ang="0">
                  <a:pos x="14" y="3"/>
                </a:cxn>
                <a:cxn ang="0">
                  <a:pos x="12" y="3"/>
                </a:cxn>
                <a:cxn ang="0">
                  <a:pos x="10" y="6"/>
                </a:cxn>
                <a:cxn ang="0">
                  <a:pos x="9" y="9"/>
                </a:cxn>
                <a:cxn ang="0">
                  <a:pos x="13" y="9"/>
                </a:cxn>
                <a:cxn ang="0">
                  <a:pos x="13" y="12"/>
                </a:cxn>
                <a:cxn ang="0">
                  <a:pos x="8" y="12"/>
                </a:cxn>
                <a:cxn ang="0">
                  <a:pos x="5" y="29"/>
                </a:cxn>
                <a:cxn ang="0">
                  <a:pos x="0" y="29"/>
                </a:cxn>
              </a:cxnLst>
              <a:rect l="0" t="0" r="r" b="b"/>
              <a:pathLst>
                <a:path w="16" h="29">
                  <a:moveTo>
                    <a:pt x="0" y="29"/>
                  </a:moveTo>
                  <a:cubicBezTo>
                    <a:pt x="4" y="12"/>
                    <a:pt x="4" y="12"/>
                    <a:pt x="4" y="12"/>
                  </a:cubicBezTo>
                  <a:cubicBezTo>
                    <a:pt x="1" y="12"/>
                    <a:pt x="1" y="12"/>
                    <a:pt x="1" y="12"/>
                  </a:cubicBezTo>
                  <a:cubicBezTo>
                    <a:pt x="1" y="9"/>
                    <a:pt x="1" y="9"/>
                    <a:pt x="1" y="9"/>
                  </a:cubicBezTo>
                  <a:cubicBezTo>
                    <a:pt x="4" y="9"/>
                    <a:pt x="4" y="9"/>
                    <a:pt x="4" y="9"/>
                  </a:cubicBezTo>
                  <a:cubicBezTo>
                    <a:pt x="5" y="7"/>
                    <a:pt x="5" y="7"/>
                    <a:pt x="5" y="7"/>
                  </a:cubicBezTo>
                  <a:cubicBezTo>
                    <a:pt x="6" y="2"/>
                    <a:pt x="9" y="0"/>
                    <a:pt x="12" y="0"/>
                  </a:cubicBezTo>
                  <a:cubicBezTo>
                    <a:pt x="13" y="0"/>
                    <a:pt x="14" y="0"/>
                    <a:pt x="16" y="1"/>
                  </a:cubicBezTo>
                  <a:cubicBezTo>
                    <a:pt x="14" y="3"/>
                    <a:pt x="14" y="3"/>
                    <a:pt x="14" y="3"/>
                  </a:cubicBezTo>
                  <a:cubicBezTo>
                    <a:pt x="14" y="3"/>
                    <a:pt x="13" y="3"/>
                    <a:pt x="12" y="3"/>
                  </a:cubicBezTo>
                  <a:cubicBezTo>
                    <a:pt x="12" y="3"/>
                    <a:pt x="10" y="3"/>
                    <a:pt x="10" y="6"/>
                  </a:cubicBezTo>
                  <a:cubicBezTo>
                    <a:pt x="9" y="9"/>
                    <a:pt x="9" y="9"/>
                    <a:pt x="9" y="9"/>
                  </a:cubicBezTo>
                  <a:cubicBezTo>
                    <a:pt x="13" y="9"/>
                    <a:pt x="13" y="9"/>
                    <a:pt x="13" y="9"/>
                  </a:cubicBezTo>
                  <a:cubicBezTo>
                    <a:pt x="13" y="12"/>
                    <a:pt x="13" y="12"/>
                    <a:pt x="13" y="12"/>
                  </a:cubicBezTo>
                  <a:cubicBezTo>
                    <a:pt x="8" y="12"/>
                    <a:pt x="8" y="12"/>
                    <a:pt x="8" y="12"/>
                  </a:cubicBezTo>
                  <a:cubicBezTo>
                    <a:pt x="5" y="29"/>
                    <a:pt x="5" y="29"/>
                    <a:pt x="5" y="29"/>
                  </a:cubicBezTo>
                  <a:lnTo>
                    <a:pt x="0" y="29"/>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0" name="Freeform 33"/>
            <p:cNvSpPr>
              <a:spLocks noEditPoints="1"/>
            </p:cNvSpPr>
            <p:nvPr/>
          </p:nvSpPr>
          <p:spPr bwMode="auto">
            <a:xfrm>
              <a:off x="4154488" y="3689350"/>
              <a:ext cx="53975" cy="63500"/>
            </a:xfrm>
            <a:custGeom>
              <a:avLst/>
              <a:gdLst/>
              <a:ahLst/>
              <a:cxnLst>
                <a:cxn ang="0">
                  <a:pos x="12" y="4"/>
                </a:cxn>
                <a:cxn ang="0">
                  <a:pos x="10" y="3"/>
                </a:cxn>
                <a:cxn ang="0">
                  <a:pos x="5" y="9"/>
                </a:cxn>
                <a:cxn ang="0">
                  <a:pos x="12" y="4"/>
                </a:cxn>
                <a:cxn ang="0">
                  <a:pos x="14" y="18"/>
                </a:cxn>
                <a:cxn ang="0">
                  <a:pos x="6" y="20"/>
                </a:cxn>
                <a:cxn ang="0">
                  <a:pos x="0" y="13"/>
                </a:cxn>
                <a:cxn ang="0">
                  <a:pos x="12" y="0"/>
                </a:cxn>
                <a:cxn ang="0">
                  <a:pos x="17" y="4"/>
                </a:cxn>
                <a:cxn ang="0">
                  <a:pos x="5" y="12"/>
                </a:cxn>
                <a:cxn ang="0">
                  <a:pos x="8" y="17"/>
                </a:cxn>
                <a:cxn ang="0">
                  <a:pos x="13" y="15"/>
                </a:cxn>
                <a:cxn ang="0">
                  <a:pos x="14" y="18"/>
                </a:cxn>
              </a:cxnLst>
              <a:rect l="0" t="0" r="r" b="b"/>
              <a:pathLst>
                <a:path w="17" h="20">
                  <a:moveTo>
                    <a:pt x="12" y="4"/>
                  </a:moveTo>
                  <a:cubicBezTo>
                    <a:pt x="12" y="3"/>
                    <a:pt x="12" y="3"/>
                    <a:pt x="10" y="3"/>
                  </a:cubicBezTo>
                  <a:cubicBezTo>
                    <a:pt x="8" y="3"/>
                    <a:pt x="6" y="5"/>
                    <a:pt x="5" y="9"/>
                  </a:cubicBezTo>
                  <a:cubicBezTo>
                    <a:pt x="9" y="9"/>
                    <a:pt x="12" y="7"/>
                    <a:pt x="12" y="4"/>
                  </a:cubicBezTo>
                  <a:moveTo>
                    <a:pt x="14" y="18"/>
                  </a:moveTo>
                  <a:cubicBezTo>
                    <a:pt x="11" y="20"/>
                    <a:pt x="8" y="20"/>
                    <a:pt x="6" y="20"/>
                  </a:cubicBezTo>
                  <a:cubicBezTo>
                    <a:pt x="2" y="20"/>
                    <a:pt x="0" y="17"/>
                    <a:pt x="0" y="13"/>
                  </a:cubicBezTo>
                  <a:cubicBezTo>
                    <a:pt x="0" y="7"/>
                    <a:pt x="4" y="0"/>
                    <a:pt x="12" y="0"/>
                  </a:cubicBezTo>
                  <a:cubicBezTo>
                    <a:pt x="14" y="0"/>
                    <a:pt x="17" y="1"/>
                    <a:pt x="17" y="4"/>
                  </a:cubicBezTo>
                  <a:cubicBezTo>
                    <a:pt x="17" y="9"/>
                    <a:pt x="9" y="12"/>
                    <a:pt x="5" y="12"/>
                  </a:cubicBezTo>
                  <a:cubicBezTo>
                    <a:pt x="4" y="13"/>
                    <a:pt x="4" y="17"/>
                    <a:pt x="8" y="17"/>
                  </a:cubicBezTo>
                  <a:cubicBezTo>
                    <a:pt x="9" y="17"/>
                    <a:pt x="11" y="16"/>
                    <a:pt x="13" y="15"/>
                  </a:cubicBezTo>
                  <a:lnTo>
                    <a:pt x="14"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1" name="Freeform 34"/>
            <p:cNvSpPr>
              <a:spLocks/>
            </p:cNvSpPr>
            <p:nvPr/>
          </p:nvSpPr>
          <p:spPr bwMode="auto">
            <a:xfrm>
              <a:off x="4211638" y="3689350"/>
              <a:ext cx="63500" cy="63500"/>
            </a:xfrm>
            <a:custGeom>
              <a:avLst/>
              <a:gdLst/>
              <a:ahLst/>
              <a:cxnLst>
                <a:cxn ang="0">
                  <a:pos x="8" y="4"/>
                </a:cxn>
                <a:cxn ang="0">
                  <a:pos x="8" y="4"/>
                </a:cxn>
                <a:cxn ang="0">
                  <a:pos x="16" y="0"/>
                </a:cxn>
                <a:cxn ang="0">
                  <a:pos x="20" y="4"/>
                </a:cxn>
                <a:cxn ang="0">
                  <a:pos x="19" y="8"/>
                </a:cxn>
                <a:cxn ang="0">
                  <a:pos x="17" y="20"/>
                </a:cxn>
                <a:cxn ang="0">
                  <a:pos x="12" y="20"/>
                </a:cxn>
                <a:cxn ang="0">
                  <a:pos x="15" y="9"/>
                </a:cxn>
                <a:cxn ang="0">
                  <a:pos x="15" y="6"/>
                </a:cxn>
                <a:cxn ang="0">
                  <a:pos x="13" y="3"/>
                </a:cxn>
                <a:cxn ang="0">
                  <a:pos x="6" y="13"/>
                </a:cxn>
                <a:cxn ang="0">
                  <a:pos x="5" y="20"/>
                </a:cxn>
                <a:cxn ang="0">
                  <a:pos x="0" y="20"/>
                </a:cxn>
                <a:cxn ang="0">
                  <a:pos x="4" y="0"/>
                </a:cxn>
                <a:cxn ang="0">
                  <a:pos x="8" y="0"/>
                </a:cxn>
                <a:cxn ang="0">
                  <a:pos x="8" y="4"/>
                </a:cxn>
              </a:cxnLst>
              <a:rect l="0" t="0" r="r" b="b"/>
              <a:pathLst>
                <a:path w="20" h="20">
                  <a:moveTo>
                    <a:pt x="8" y="4"/>
                  </a:moveTo>
                  <a:cubicBezTo>
                    <a:pt x="8" y="4"/>
                    <a:pt x="8" y="4"/>
                    <a:pt x="8" y="4"/>
                  </a:cubicBezTo>
                  <a:cubicBezTo>
                    <a:pt x="11" y="1"/>
                    <a:pt x="13" y="0"/>
                    <a:pt x="16" y="0"/>
                  </a:cubicBezTo>
                  <a:cubicBezTo>
                    <a:pt x="18" y="0"/>
                    <a:pt x="20" y="1"/>
                    <a:pt x="20" y="4"/>
                  </a:cubicBezTo>
                  <a:cubicBezTo>
                    <a:pt x="20" y="5"/>
                    <a:pt x="20" y="7"/>
                    <a:pt x="19" y="8"/>
                  </a:cubicBezTo>
                  <a:cubicBezTo>
                    <a:pt x="17" y="20"/>
                    <a:pt x="17" y="20"/>
                    <a:pt x="17" y="20"/>
                  </a:cubicBezTo>
                  <a:cubicBezTo>
                    <a:pt x="12" y="20"/>
                    <a:pt x="12" y="20"/>
                    <a:pt x="12" y="20"/>
                  </a:cubicBezTo>
                  <a:cubicBezTo>
                    <a:pt x="15" y="9"/>
                    <a:pt x="15" y="9"/>
                    <a:pt x="15" y="9"/>
                  </a:cubicBezTo>
                  <a:cubicBezTo>
                    <a:pt x="15" y="7"/>
                    <a:pt x="15" y="6"/>
                    <a:pt x="15" y="6"/>
                  </a:cubicBezTo>
                  <a:cubicBezTo>
                    <a:pt x="15" y="4"/>
                    <a:pt x="14" y="3"/>
                    <a:pt x="13" y="3"/>
                  </a:cubicBezTo>
                  <a:cubicBezTo>
                    <a:pt x="11" y="3"/>
                    <a:pt x="7" y="8"/>
                    <a:pt x="6" y="13"/>
                  </a:cubicBezTo>
                  <a:cubicBezTo>
                    <a:pt x="5" y="20"/>
                    <a:pt x="5" y="20"/>
                    <a:pt x="5" y="20"/>
                  </a:cubicBezTo>
                  <a:cubicBezTo>
                    <a:pt x="0" y="20"/>
                    <a:pt x="0" y="20"/>
                    <a:pt x="0" y="20"/>
                  </a:cubicBezTo>
                  <a:cubicBezTo>
                    <a:pt x="4" y="0"/>
                    <a:pt x="4" y="0"/>
                    <a:pt x="4" y="0"/>
                  </a:cubicBezTo>
                  <a:cubicBezTo>
                    <a:pt x="8" y="0"/>
                    <a:pt x="8" y="0"/>
                    <a:pt x="8" y="0"/>
                  </a:cubicBezTo>
                  <a:lnTo>
                    <a:pt x="8" y="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2" name="Freeform 35"/>
            <p:cNvSpPr>
              <a:spLocks noEditPoints="1"/>
            </p:cNvSpPr>
            <p:nvPr/>
          </p:nvSpPr>
          <p:spPr bwMode="auto">
            <a:xfrm>
              <a:off x="4284663" y="3689350"/>
              <a:ext cx="53975" cy="63500"/>
            </a:xfrm>
            <a:custGeom>
              <a:avLst/>
              <a:gdLst/>
              <a:ahLst/>
              <a:cxnLst>
                <a:cxn ang="0">
                  <a:pos x="13" y="4"/>
                </a:cxn>
                <a:cxn ang="0">
                  <a:pos x="11" y="3"/>
                </a:cxn>
                <a:cxn ang="0">
                  <a:pos x="6" y="9"/>
                </a:cxn>
                <a:cxn ang="0">
                  <a:pos x="13" y="4"/>
                </a:cxn>
                <a:cxn ang="0">
                  <a:pos x="15" y="18"/>
                </a:cxn>
                <a:cxn ang="0">
                  <a:pos x="6" y="20"/>
                </a:cxn>
                <a:cxn ang="0">
                  <a:pos x="0" y="13"/>
                </a:cxn>
                <a:cxn ang="0">
                  <a:pos x="12" y="0"/>
                </a:cxn>
                <a:cxn ang="0">
                  <a:pos x="17" y="4"/>
                </a:cxn>
                <a:cxn ang="0">
                  <a:pos x="5" y="12"/>
                </a:cxn>
                <a:cxn ang="0">
                  <a:pos x="9" y="17"/>
                </a:cxn>
                <a:cxn ang="0">
                  <a:pos x="14" y="15"/>
                </a:cxn>
                <a:cxn ang="0">
                  <a:pos x="15" y="18"/>
                </a:cxn>
              </a:cxnLst>
              <a:rect l="0" t="0" r="r" b="b"/>
              <a:pathLst>
                <a:path w="17" h="20">
                  <a:moveTo>
                    <a:pt x="13" y="4"/>
                  </a:moveTo>
                  <a:cubicBezTo>
                    <a:pt x="13" y="3"/>
                    <a:pt x="12" y="3"/>
                    <a:pt x="11" y="3"/>
                  </a:cubicBezTo>
                  <a:cubicBezTo>
                    <a:pt x="9" y="3"/>
                    <a:pt x="7" y="5"/>
                    <a:pt x="6" y="9"/>
                  </a:cubicBezTo>
                  <a:cubicBezTo>
                    <a:pt x="9" y="9"/>
                    <a:pt x="13" y="7"/>
                    <a:pt x="13" y="4"/>
                  </a:cubicBezTo>
                  <a:moveTo>
                    <a:pt x="15" y="18"/>
                  </a:moveTo>
                  <a:cubicBezTo>
                    <a:pt x="12" y="20"/>
                    <a:pt x="8" y="20"/>
                    <a:pt x="6" y="20"/>
                  </a:cubicBezTo>
                  <a:cubicBezTo>
                    <a:pt x="3" y="20"/>
                    <a:pt x="0" y="17"/>
                    <a:pt x="0" y="13"/>
                  </a:cubicBezTo>
                  <a:cubicBezTo>
                    <a:pt x="0" y="7"/>
                    <a:pt x="5" y="0"/>
                    <a:pt x="12" y="0"/>
                  </a:cubicBezTo>
                  <a:cubicBezTo>
                    <a:pt x="15" y="0"/>
                    <a:pt x="17" y="1"/>
                    <a:pt x="17" y="4"/>
                  </a:cubicBezTo>
                  <a:cubicBezTo>
                    <a:pt x="17" y="9"/>
                    <a:pt x="10" y="12"/>
                    <a:pt x="5" y="12"/>
                  </a:cubicBezTo>
                  <a:cubicBezTo>
                    <a:pt x="5" y="13"/>
                    <a:pt x="5" y="17"/>
                    <a:pt x="9" y="17"/>
                  </a:cubicBezTo>
                  <a:cubicBezTo>
                    <a:pt x="10" y="17"/>
                    <a:pt x="12" y="16"/>
                    <a:pt x="14" y="15"/>
                  </a:cubicBezTo>
                  <a:lnTo>
                    <a:pt x="15"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3" name="Freeform 36"/>
            <p:cNvSpPr>
              <a:spLocks/>
            </p:cNvSpPr>
            <p:nvPr/>
          </p:nvSpPr>
          <p:spPr bwMode="auto">
            <a:xfrm>
              <a:off x="4344988" y="3689350"/>
              <a:ext cx="47625" cy="63500"/>
            </a:xfrm>
            <a:custGeom>
              <a:avLst/>
              <a:gdLst/>
              <a:ahLst/>
              <a:cxnLst>
                <a:cxn ang="0">
                  <a:pos x="7" y="3"/>
                </a:cxn>
                <a:cxn ang="0">
                  <a:pos x="7" y="4"/>
                </a:cxn>
                <a:cxn ang="0">
                  <a:pos x="9" y="2"/>
                </a:cxn>
                <a:cxn ang="0">
                  <a:pos x="12" y="0"/>
                </a:cxn>
                <a:cxn ang="0">
                  <a:pos x="15" y="1"/>
                </a:cxn>
                <a:cxn ang="0">
                  <a:pos x="12" y="5"/>
                </a:cxn>
                <a:cxn ang="0">
                  <a:pos x="11" y="4"/>
                </a:cxn>
                <a:cxn ang="0">
                  <a:pos x="6" y="10"/>
                </a:cxn>
                <a:cxn ang="0">
                  <a:pos x="4" y="20"/>
                </a:cxn>
                <a:cxn ang="0">
                  <a:pos x="0" y="20"/>
                </a:cxn>
                <a:cxn ang="0">
                  <a:pos x="3" y="0"/>
                </a:cxn>
                <a:cxn ang="0">
                  <a:pos x="8" y="0"/>
                </a:cxn>
                <a:cxn ang="0">
                  <a:pos x="7" y="3"/>
                </a:cxn>
              </a:cxnLst>
              <a:rect l="0" t="0" r="r" b="b"/>
              <a:pathLst>
                <a:path w="15" h="20">
                  <a:moveTo>
                    <a:pt x="7" y="3"/>
                  </a:moveTo>
                  <a:cubicBezTo>
                    <a:pt x="7" y="4"/>
                    <a:pt x="7" y="4"/>
                    <a:pt x="7" y="4"/>
                  </a:cubicBezTo>
                  <a:cubicBezTo>
                    <a:pt x="9" y="2"/>
                    <a:pt x="9" y="2"/>
                    <a:pt x="9" y="2"/>
                  </a:cubicBezTo>
                  <a:cubicBezTo>
                    <a:pt x="9" y="1"/>
                    <a:pt x="11" y="0"/>
                    <a:pt x="12" y="0"/>
                  </a:cubicBezTo>
                  <a:cubicBezTo>
                    <a:pt x="13" y="0"/>
                    <a:pt x="14" y="0"/>
                    <a:pt x="15" y="1"/>
                  </a:cubicBezTo>
                  <a:cubicBezTo>
                    <a:pt x="12" y="5"/>
                    <a:pt x="12" y="5"/>
                    <a:pt x="12" y="5"/>
                  </a:cubicBezTo>
                  <a:cubicBezTo>
                    <a:pt x="12" y="5"/>
                    <a:pt x="11" y="4"/>
                    <a:pt x="11" y="4"/>
                  </a:cubicBezTo>
                  <a:cubicBezTo>
                    <a:pt x="9" y="4"/>
                    <a:pt x="7" y="6"/>
                    <a:pt x="6" y="10"/>
                  </a:cubicBezTo>
                  <a:cubicBezTo>
                    <a:pt x="4" y="20"/>
                    <a:pt x="4" y="20"/>
                    <a:pt x="4" y="20"/>
                  </a:cubicBezTo>
                  <a:cubicBezTo>
                    <a:pt x="0" y="20"/>
                    <a:pt x="0" y="20"/>
                    <a:pt x="0" y="20"/>
                  </a:cubicBezTo>
                  <a:cubicBezTo>
                    <a:pt x="3" y="0"/>
                    <a:pt x="3" y="0"/>
                    <a:pt x="3" y="0"/>
                  </a:cubicBezTo>
                  <a:cubicBezTo>
                    <a:pt x="8" y="0"/>
                    <a:pt x="8" y="0"/>
                    <a:pt x="8" y="0"/>
                  </a:cubicBezTo>
                  <a:lnTo>
                    <a:pt x="7" y="3"/>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4" name="Freeform 37"/>
            <p:cNvSpPr>
              <a:spLocks noEditPoints="1"/>
            </p:cNvSpPr>
            <p:nvPr/>
          </p:nvSpPr>
          <p:spPr bwMode="auto">
            <a:xfrm>
              <a:off x="4386263" y="3689350"/>
              <a:ext cx="73025" cy="95250"/>
            </a:xfrm>
            <a:custGeom>
              <a:avLst/>
              <a:gdLst/>
              <a:ahLst/>
              <a:cxnLst>
                <a:cxn ang="0">
                  <a:pos x="13" y="3"/>
                </a:cxn>
                <a:cxn ang="0">
                  <a:pos x="7" y="13"/>
                </a:cxn>
                <a:cxn ang="0">
                  <a:pos x="10" y="17"/>
                </a:cxn>
                <a:cxn ang="0">
                  <a:pos x="17" y="4"/>
                </a:cxn>
                <a:cxn ang="0">
                  <a:pos x="13" y="3"/>
                </a:cxn>
                <a:cxn ang="0">
                  <a:pos x="19" y="18"/>
                </a:cxn>
                <a:cxn ang="0">
                  <a:pos x="7" y="30"/>
                </a:cxn>
                <a:cxn ang="0">
                  <a:pos x="0" y="28"/>
                </a:cxn>
                <a:cxn ang="0">
                  <a:pos x="1" y="25"/>
                </a:cxn>
                <a:cxn ang="0">
                  <a:pos x="7" y="26"/>
                </a:cxn>
                <a:cxn ang="0">
                  <a:pos x="14" y="20"/>
                </a:cxn>
                <a:cxn ang="0">
                  <a:pos x="15" y="17"/>
                </a:cxn>
                <a:cxn ang="0">
                  <a:pos x="15" y="17"/>
                </a:cxn>
                <a:cxn ang="0">
                  <a:pos x="14" y="18"/>
                </a:cxn>
                <a:cxn ang="0">
                  <a:pos x="8" y="20"/>
                </a:cxn>
                <a:cxn ang="0">
                  <a:pos x="2" y="13"/>
                </a:cxn>
                <a:cxn ang="0">
                  <a:pos x="13" y="0"/>
                </a:cxn>
                <a:cxn ang="0">
                  <a:pos x="17" y="1"/>
                </a:cxn>
                <a:cxn ang="0">
                  <a:pos x="18" y="0"/>
                </a:cxn>
                <a:cxn ang="0">
                  <a:pos x="23" y="0"/>
                </a:cxn>
                <a:cxn ang="0">
                  <a:pos x="19" y="18"/>
                </a:cxn>
              </a:cxnLst>
              <a:rect l="0" t="0" r="r" b="b"/>
              <a:pathLst>
                <a:path w="23" h="30">
                  <a:moveTo>
                    <a:pt x="13" y="3"/>
                  </a:moveTo>
                  <a:cubicBezTo>
                    <a:pt x="11" y="3"/>
                    <a:pt x="7" y="6"/>
                    <a:pt x="7" y="13"/>
                  </a:cubicBezTo>
                  <a:cubicBezTo>
                    <a:pt x="7" y="15"/>
                    <a:pt x="8" y="17"/>
                    <a:pt x="10" y="17"/>
                  </a:cubicBezTo>
                  <a:cubicBezTo>
                    <a:pt x="12" y="17"/>
                    <a:pt x="16" y="14"/>
                    <a:pt x="17" y="4"/>
                  </a:cubicBezTo>
                  <a:cubicBezTo>
                    <a:pt x="16" y="3"/>
                    <a:pt x="15" y="3"/>
                    <a:pt x="13" y="3"/>
                  </a:cubicBezTo>
                  <a:moveTo>
                    <a:pt x="19" y="18"/>
                  </a:moveTo>
                  <a:cubicBezTo>
                    <a:pt x="17" y="27"/>
                    <a:pt x="12" y="30"/>
                    <a:pt x="7" y="30"/>
                  </a:cubicBezTo>
                  <a:cubicBezTo>
                    <a:pt x="4" y="30"/>
                    <a:pt x="2" y="29"/>
                    <a:pt x="0" y="28"/>
                  </a:cubicBezTo>
                  <a:cubicBezTo>
                    <a:pt x="1" y="25"/>
                    <a:pt x="1" y="25"/>
                    <a:pt x="1" y="25"/>
                  </a:cubicBezTo>
                  <a:cubicBezTo>
                    <a:pt x="3" y="26"/>
                    <a:pt x="5" y="26"/>
                    <a:pt x="7" y="26"/>
                  </a:cubicBezTo>
                  <a:cubicBezTo>
                    <a:pt x="10" y="26"/>
                    <a:pt x="13" y="24"/>
                    <a:pt x="14" y="20"/>
                  </a:cubicBezTo>
                  <a:cubicBezTo>
                    <a:pt x="15" y="17"/>
                    <a:pt x="15" y="17"/>
                    <a:pt x="15" y="17"/>
                  </a:cubicBezTo>
                  <a:cubicBezTo>
                    <a:pt x="15" y="17"/>
                    <a:pt x="15" y="17"/>
                    <a:pt x="15" y="17"/>
                  </a:cubicBezTo>
                  <a:cubicBezTo>
                    <a:pt x="14" y="18"/>
                    <a:pt x="14" y="18"/>
                    <a:pt x="14" y="18"/>
                  </a:cubicBezTo>
                  <a:cubicBezTo>
                    <a:pt x="13" y="19"/>
                    <a:pt x="11" y="20"/>
                    <a:pt x="8" y="20"/>
                  </a:cubicBezTo>
                  <a:cubicBezTo>
                    <a:pt x="4" y="20"/>
                    <a:pt x="2" y="17"/>
                    <a:pt x="2" y="13"/>
                  </a:cubicBezTo>
                  <a:cubicBezTo>
                    <a:pt x="2" y="7"/>
                    <a:pt x="7" y="0"/>
                    <a:pt x="13" y="0"/>
                  </a:cubicBezTo>
                  <a:cubicBezTo>
                    <a:pt x="15" y="0"/>
                    <a:pt x="16" y="0"/>
                    <a:pt x="17" y="1"/>
                  </a:cubicBezTo>
                  <a:cubicBezTo>
                    <a:pt x="18" y="0"/>
                    <a:pt x="18" y="0"/>
                    <a:pt x="18" y="0"/>
                  </a:cubicBezTo>
                  <a:cubicBezTo>
                    <a:pt x="23" y="0"/>
                    <a:pt x="23" y="0"/>
                    <a:pt x="23" y="0"/>
                  </a:cubicBezTo>
                  <a:lnTo>
                    <a:pt x="19" y="18"/>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5" name="Freeform 38"/>
            <p:cNvSpPr>
              <a:spLocks/>
            </p:cNvSpPr>
            <p:nvPr/>
          </p:nvSpPr>
          <p:spPr bwMode="auto">
            <a:xfrm>
              <a:off x="4465638" y="3689350"/>
              <a:ext cx="60325" cy="95250"/>
            </a:xfrm>
            <a:custGeom>
              <a:avLst/>
              <a:gdLst/>
              <a:ahLst/>
              <a:cxnLst>
                <a:cxn ang="0">
                  <a:pos x="6" y="0"/>
                </a:cxn>
                <a:cxn ang="0">
                  <a:pos x="8" y="15"/>
                </a:cxn>
                <a:cxn ang="0">
                  <a:pos x="8" y="15"/>
                </a:cxn>
                <a:cxn ang="0">
                  <a:pos x="15" y="0"/>
                </a:cxn>
                <a:cxn ang="0">
                  <a:pos x="19" y="1"/>
                </a:cxn>
                <a:cxn ang="0">
                  <a:pos x="3" y="30"/>
                </a:cxn>
                <a:cxn ang="0">
                  <a:pos x="0" y="29"/>
                </a:cxn>
                <a:cxn ang="0">
                  <a:pos x="4" y="19"/>
                </a:cxn>
                <a:cxn ang="0">
                  <a:pos x="1" y="0"/>
                </a:cxn>
                <a:cxn ang="0">
                  <a:pos x="6" y="0"/>
                </a:cxn>
              </a:cxnLst>
              <a:rect l="0" t="0" r="r" b="b"/>
              <a:pathLst>
                <a:path w="19" h="30">
                  <a:moveTo>
                    <a:pt x="6" y="0"/>
                  </a:moveTo>
                  <a:cubicBezTo>
                    <a:pt x="6" y="4"/>
                    <a:pt x="7" y="11"/>
                    <a:pt x="8" y="15"/>
                  </a:cubicBezTo>
                  <a:cubicBezTo>
                    <a:pt x="8" y="15"/>
                    <a:pt x="8" y="15"/>
                    <a:pt x="8" y="15"/>
                  </a:cubicBezTo>
                  <a:cubicBezTo>
                    <a:pt x="9" y="11"/>
                    <a:pt x="13" y="4"/>
                    <a:pt x="15" y="0"/>
                  </a:cubicBezTo>
                  <a:cubicBezTo>
                    <a:pt x="19" y="1"/>
                    <a:pt x="19" y="1"/>
                    <a:pt x="19" y="1"/>
                  </a:cubicBezTo>
                  <a:cubicBezTo>
                    <a:pt x="13" y="11"/>
                    <a:pt x="8" y="20"/>
                    <a:pt x="3" y="30"/>
                  </a:cubicBezTo>
                  <a:cubicBezTo>
                    <a:pt x="0" y="29"/>
                    <a:pt x="0" y="29"/>
                    <a:pt x="0" y="29"/>
                  </a:cubicBezTo>
                  <a:cubicBezTo>
                    <a:pt x="4" y="19"/>
                    <a:pt x="4" y="19"/>
                    <a:pt x="4" y="19"/>
                  </a:cubicBezTo>
                  <a:cubicBezTo>
                    <a:pt x="1" y="0"/>
                    <a:pt x="1" y="0"/>
                    <a:pt x="1" y="0"/>
                  </a:cubicBezTo>
                  <a:lnTo>
                    <a:pt x="6" y="0"/>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tercalair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5241" y="292185"/>
            <a:ext cx="4609087" cy="523220"/>
          </a:xfrm>
        </p:spPr>
        <p:txBody>
          <a:bodyPr anchor="t">
            <a:noAutofit/>
          </a:bodyPr>
          <a:lstStyle>
            <a:lvl1pPr algn="l">
              <a:defRPr sz="2800" b="1" cap="small" baseline="0">
                <a:solidFill>
                  <a:schemeClr val="accent4"/>
                </a:solidFill>
              </a:defRPr>
            </a:lvl1pPr>
          </a:lstStyle>
          <a:p>
            <a:r>
              <a:rPr lang="en-US" dirty="0"/>
              <a:t>Click to edit title</a:t>
            </a:r>
            <a:endParaRPr lang="fr-FR" dirty="0"/>
          </a:p>
        </p:txBody>
      </p:sp>
      <p:grpSp>
        <p:nvGrpSpPr>
          <p:cNvPr id="4" name="Group 3"/>
          <p:cNvGrpSpPr/>
          <p:nvPr/>
        </p:nvGrpSpPr>
        <p:grpSpPr>
          <a:xfrm>
            <a:off x="7435540" y="6245218"/>
            <a:ext cx="1346297" cy="389816"/>
            <a:chOff x="5553266" y="4461946"/>
            <a:chExt cx="1858347" cy="496688"/>
          </a:xfrm>
        </p:grpSpPr>
        <p:sp>
          <p:nvSpPr>
            <p:cNvPr id="5" name="Freeform 6"/>
            <p:cNvSpPr>
              <a:spLocks noEditPoints="1"/>
            </p:cNvSpPr>
            <p:nvPr/>
          </p:nvSpPr>
          <p:spPr bwMode="auto">
            <a:xfrm>
              <a:off x="5935660"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 name="Freeform 7"/>
            <p:cNvSpPr>
              <a:spLocks noEditPoints="1"/>
            </p:cNvSpPr>
            <p:nvPr/>
          </p:nvSpPr>
          <p:spPr bwMode="auto">
            <a:xfrm>
              <a:off x="6820385"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 name="Freeform 8"/>
            <p:cNvSpPr>
              <a:spLocks/>
            </p:cNvSpPr>
            <p:nvPr/>
          </p:nvSpPr>
          <p:spPr bwMode="auto">
            <a:xfrm>
              <a:off x="6240445" y="4588940"/>
              <a:ext cx="272332" cy="207424"/>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 name="Freeform 9"/>
            <p:cNvSpPr>
              <a:spLocks/>
            </p:cNvSpPr>
            <p:nvPr/>
          </p:nvSpPr>
          <p:spPr bwMode="auto">
            <a:xfrm>
              <a:off x="6538176" y="4588940"/>
              <a:ext cx="259632" cy="207424"/>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10"/>
            <p:cNvSpPr>
              <a:spLocks/>
            </p:cNvSpPr>
            <p:nvPr/>
          </p:nvSpPr>
          <p:spPr bwMode="auto">
            <a:xfrm>
              <a:off x="5553266" y="4586118"/>
              <a:ext cx="356995" cy="210246"/>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11"/>
            <p:cNvSpPr>
              <a:spLocks/>
            </p:cNvSpPr>
            <p:nvPr/>
          </p:nvSpPr>
          <p:spPr bwMode="auto">
            <a:xfrm>
              <a:off x="7125170" y="4461946"/>
              <a:ext cx="286443" cy="496688"/>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16" name="Text Placeholder 15"/>
          <p:cNvSpPr>
            <a:spLocks noGrp="1"/>
          </p:cNvSpPr>
          <p:nvPr>
            <p:ph type="body" sz="quarter" idx="10"/>
          </p:nvPr>
        </p:nvSpPr>
        <p:spPr>
          <a:xfrm>
            <a:off x="3885241" y="1257066"/>
            <a:ext cx="4609087" cy="4553530"/>
          </a:xfrm>
        </p:spPr>
        <p:txBody>
          <a:bodyPr>
            <a:noAutofit/>
          </a:bodyPr>
          <a:lstStyle>
            <a:lvl1pPr marL="315913" indent="-315913">
              <a:spcAft>
                <a:spcPts val="400"/>
              </a:spcAft>
              <a:buClr>
                <a:schemeClr val="accent4"/>
              </a:buClr>
              <a:buFont typeface="Wingdings 2" pitchFamily="18" charset="2"/>
              <a:buChar char="¾"/>
              <a:defRPr sz="2400" b="1" cap="small" baseline="0"/>
            </a:lvl1pPr>
            <a:lvl2pPr marL="631825" indent="-200025">
              <a:spcAft>
                <a:spcPts val="400"/>
              </a:spcAft>
              <a:buClr>
                <a:schemeClr val="accent1"/>
              </a:buClr>
              <a:buFont typeface="Wingdings 2" pitchFamily="18" charset="2"/>
              <a:buChar char="¡"/>
              <a:defRPr sz="2000"/>
            </a:lvl2pPr>
          </a:lstStyle>
          <a:p>
            <a:pPr lvl="0"/>
            <a:r>
              <a:rPr lang="en-US"/>
              <a:t>Click to edit Master text styles</a:t>
            </a:r>
          </a:p>
          <a:p>
            <a:pPr lvl="1"/>
            <a:r>
              <a:rPr lang="en-US"/>
              <a:t>Second level</a:t>
            </a:r>
          </a:p>
        </p:txBody>
      </p:sp>
      <p:sp>
        <p:nvSpPr>
          <p:cNvPr id="17"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pic>
        <p:nvPicPr>
          <p:cNvPr id="14" name="Image 13"/>
          <p:cNvPicPr>
            <a:picLocks noChangeAspect="1"/>
          </p:cNvPicPr>
          <p:nvPr/>
        </p:nvPicPr>
        <p:blipFill rotWithShape="1">
          <a:blip r:embed="rId2" cstate="print">
            <a:extLst>
              <a:ext uri="{28A0092B-C50C-407E-A947-70E740481C1C}">
                <a14:useLocalDpi xmlns:a14="http://schemas.microsoft.com/office/drawing/2010/main" val="0"/>
              </a:ext>
            </a:extLst>
          </a:blip>
          <a:srcRect l="4985" b="1281"/>
          <a:stretch/>
        </p:blipFill>
        <p:spPr>
          <a:xfrm>
            <a:off x="1" y="109579"/>
            <a:ext cx="3251689" cy="6748422"/>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ntercalaire 2">
    <p:spTree>
      <p:nvGrpSpPr>
        <p:cNvPr id="1" name=""/>
        <p:cNvGrpSpPr/>
        <p:nvPr/>
      </p:nvGrpSpPr>
      <p:grpSpPr>
        <a:xfrm>
          <a:off x="0" y="0"/>
          <a:ext cx="0" cy="0"/>
          <a:chOff x="0" y="0"/>
          <a:chExt cx="0" cy="0"/>
        </a:xfrm>
      </p:grpSpPr>
      <p:sp>
        <p:nvSpPr>
          <p:cNvPr id="15" name="Rectangle 14"/>
          <p:cNvSpPr/>
          <p:nvPr/>
        </p:nvSpPr>
        <p:spPr>
          <a:xfrm>
            <a:off x="0" y="1"/>
            <a:ext cx="3236860" cy="6858000"/>
          </a:xfrm>
          <a:prstGeom prst="rect">
            <a:avLst/>
          </a:prstGeom>
          <a:solidFill>
            <a:srgbClr val="CA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lumMod val="75000"/>
                  <a:lumOff val="25000"/>
                </a:schemeClr>
              </a:solidFill>
            </a:endParaRPr>
          </a:p>
        </p:txBody>
      </p:sp>
      <p:sp>
        <p:nvSpPr>
          <p:cNvPr id="17" name="TextBox 39"/>
          <p:cNvSpPr txBox="1"/>
          <p:nvPr/>
        </p:nvSpPr>
        <p:spPr>
          <a:xfrm>
            <a:off x="807152" y="3167391"/>
            <a:ext cx="1622560" cy="523220"/>
          </a:xfrm>
          <a:prstGeom prst="rect">
            <a:avLst/>
          </a:prstGeom>
          <a:noFill/>
        </p:spPr>
        <p:txBody>
          <a:bodyPr wrap="none" rtlCol="0">
            <a:spAutoFit/>
          </a:bodyPr>
          <a:lstStyle/>
          <a:p>
            <a:pPr algn="ctr"/>
            <a:r>
              <a:rPr lang="fr-FR" sz="2800" b="1" cap="small" dirty="0">
                <a:solidFill>
                  <a:schemeClr val="accent4"/>
                </a:solidFill>
                <a:latin typeface="+mj-lt"/>
              </a:rPr>
              <a:t>Content</a:t>
            </a:r>
            <a:endParaRPr lang="fr-FR" sz="2800" cap="small" dirty="0">
              <a:solidFill>
                <a:schemeClr val="accent4"/>
              </a:solidFill>
              <a:latin typeface="+mj-lt"/>
            </a:endParaRPr>
          </a:p>
        </p:txBody>
      </p:sp>
      <p:grpSp>
        <p:nvGrpSpPr>
          <p:cNvPr id="3" name="Group 3"/>
          <p:cNvGrpSpPr/>
          <p:nvPr/>
        </p:nvGrpSpPr>
        <p:grpSpPr>
          <a:xfrm>
            <a:off x="7435540" y="6245218"/>
            <a:ext cx="1346297" cy="389816"/>
            <a:chOff x="5553266" y="4461946"/>
            <a:chExt cx="1858347" cy="496688"/>
          </a:xfrm>
        </p:grpSpPr>
        <p:sp>
          <p:nvSpPr>
            <p:cNvPr id="5" name="Freeform 6"/>
            <p:cNvSpPr>
              <a:spLocks noEditPoints="1"/>
            </p:cNvSpPr>
            <p:nvPr/>
          </p:nvSpPr>
          <p:spPr bwMode="auto">
            <a:xfrm>
              <a:off x="5935660"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6" name="Freeform 7"/>
            <p:cNvSpPr>
              <a:spLocks noEditPoints="1"/>
            </p:cNvSpPr>
            <p:nvPr/>
          </p:nvSpPr>
          <p:spPr bwMode="auto">
            <a:xfrm>
              <a:off x="6820385" y="4588940"/>
              <a:ext cx="304786" cy="207424"/>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 name="Freeform 8"/>
            <p:cNvSpPr>
              <a:spLocks/>
            </p:cNvSpPr>
            <p:nvPr/>
          </p:nvSpPr>
          <p:spPr bwMode="auto">
            <a:xfrm>
              <a:off x="6240445" y="4588940"/>
              <a:ext cx="272332" cy="207424"/>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 name="Freeform 9"/>
            <p:cNvSpPr>
              <a:spLocks/>
            </p:cNvSpPr>
            <p:nvPr/>
          </p:nvSpPr>
          <p:spPr bwMode="auto">
            <a:xfrm>
              <a:off x="6538176" y="4588940"/>
              <a:ext cx="259632" cy="207424"/>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 name="Freeform 10"/>
            <p:cNvSpPr>
              <a:spLocks/>
            </p:cNvSpPr>
            <p:nvPr/>
          </p:nvSpPr>
          <p:spPr bwMode="auto">
            <a:xfrm>
              <a:off x="5553266" y="4586118"/>
              <a:ext cx="356995" cy="210246"/>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0" name="Freeform 11"/>
            <p:cNvSpPr>
              <a:spLocks/>
            </p:cNvSpPr>
            <p:nvPr/>
          </p:nvSpPr>
          <p:spPr bwMode="auto">
            <a:xfrm>
              <a:off x="7125170" y="4461946"/>
              <a:ext cx="286443" cy="496688"/>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sp>
        <p:nvSpPr>
          <p:cNvPr id="16" name="Text Placeholder 15"/>
          <p:cNvSpPr>
            <a:spLocks noGrp="1"/>
          </p:cNvSpPr>
          <p:nvPr>
            <p:ph type="body" sz="quarter" idx="10"/>
          </p:nvPr>
        </p:nvSpPr>
        <p:spPr>
          <a:xfrm>
            <a:off x="3885241" y="1257066"/>
            <a:ext cx="4609087" cy="4553530"/>
          </a:xfrm>
        </p:spPr>
        <p:txBody>
          <a:bodyPr>
            <a:noAutofit/>
          </a:bodyPr>
          <a:lstStyle>
            <a:lvl1pPr marL="315913" indent="-315913">
              <a:spcAft>
                <a:spcPts val="400"/>
              </a:spcAft>
              <a:buClr>
                <a:schemeClr val="accent4"/>
              </a:buClr>
              <a:buFont typeface="Wingdings 2" pitchFamily="18" charset="2"/>
              <a:buChar char="¾"/>
              <a:defRPr sz="2400" b="1" cap="small" baseline="0"/>
            </a:lvl1pPr>
            <a:lvl2pPr marL="631825" indent="-200025">
              <a:spcAft>
                <a:spcPts val="400"/>
              </a:spcAft>
              <a:buClr>
                <a:schemeClr val="accent1"/>
              </a:buClr>
              <a:buFont typeface="Wingdings 2" pitchFamily="18" charset="2"/>
              <a:buChar char="¡"/>
              <a:defRPr sz="2000"/>
            </a:lvl2pPr>
          </a:lstStyle>
          <a:p>
            <a:pPr lvl="0"/>
            <a:r>
              <a:rPr lang="en-US"/>
              <a:t>Click to edit Master text styles</a:t>
            </a:r>
          </a:p>
          <a:p>
            <a:pPr lvl="1"/>
            <a:r>
              <a:rPr lang="en-US"/>
              <a:t>Second level</a:t>
            </a:r>
          </a:p>
        </p:txBody>
      </p:sp>
      <p:sp>
        <p:nvSpPr>
          <p:cNvPr id="18"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amp;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u &amp; 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466" y="1591"/>
          <a:ext cx="1465" cy="1587"/>
        </p:xfrm>
        <a:graphic>
          <a:graphicData uri="http://schemas.openxmlformats.org/presentationml/2006/ole">
            <mc:AlternateContent xmlns:mc="http://schemas.openxmlformats.org/markup-compatibility/2006">
              <mc:Choice xmlns:v="urn:schemas-microsoft-com:vml" Requires="v">
                <p:oleObj spid="_x0000_s3095"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 y="1591"/>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a:xfrm>
            <a:off x="457203" y="1600200"/>
            <a:ext cx="5075238"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pic>
        <p:nvPicPr>
          <p:cNvPr id="4" name="Picture 24" descr="C:\Users\Home\Desktop\Zineb\SIMAJE\Prospects\L'Argus de la presse\Ombre.png"/>
          <p:cNvPicPr preferRelativeResize="0">
            <a:picLocks noChangeArrowheads="1"/>
          </p:cNvPicPr>
          <p:nvPr/>
        </p:nvPicPr>
        <p:blipFill>
          <a:blip r:embed="rId6" cstate="print"/>
          <a:srcRect/>
          <a:stretch>
            <a:fillRect/>
          </a:stretch>
        </p:blipFill>
        <p:spPr bwMode="auto">
          <a:xfrm>
            <a:off x="5706208" y="6122902"/>
            <a:ext cx="2980592" cy="87398"/>
          </a:xfrm>
          <a:prstGeom prst="rect">
            <a:avLst/>
          </a:prstGeom>
          <a:noFill/>
          <a:ln w="9525">
            <a:noFill/>
            <a:miter lim="800000"/>
            <a:headEnd/>
            <a:tailEnd/>
          </a:ln>
        </p:spPr>
      </p:pic>
      <p:sp>
        <p:nvSpPr>
          <p:cNvPr id="6" name="Picture Placeholder 5"/>
          <p:cNvSpPr>
            <a:spLocks noGrp="1"/>
          </p:cNvSpPr>
          <p:nvPr>
            <p:ph type="pic" sz="quarter" idx="10" hasCustomPrompt="1"/>
          </p:nvPr>
        </p:nvSpPr>
        <p:spPr>
          <a:xfrm>
            <a:off x="5706208" y="1600200"/>
            <a:ext cx="2980592" cy="4525962"/>
          </a:xfrm>
          <a:solidFill>
            <a:schemeClr val="tx2">
              <a:lumMod val="20000"/>
              <a:lumOff val="80000"/>
            </a:schemeClr>
          </a:solidFill>
        </p:spPr>
        <p:txBody>
          <a:bodyPr anchor="ctr"/>
          <a:lstStyle>
            <a:lvl1pPr algn="ctr">
              <a:buNone/>
              <a:defRPr sz="1800" b="0"/>
            </a:lvl1pPr>
          </a:lstStyle>
          <a:p>
            <a:r>
              <a:rPr lang="fr-FR" dirty="0"/>
              <a:t>Photo</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Graphiqu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dirty="0"/>
          </a:p>
        </p:txBody>
      </p:sp>
      <p:sp>
        <p:nvSpPr>
          <p:cNvPr id="5" name="Rectangle 4"/>
          <p:cNvSpPr/>
          <p:nvPr/>
        </p:nvSpPr>
        <p:spPr>
          <a:xfrm>
            <a:off x="457199" y="2265376"/>
            <a:ext cx="3804129" cy="3476626"/>
          </a:xfrm>
          <a:prstGeom prst="rect">
            <a:avLst/>
          </a:prstGeom>
          <a:solidFill>
            <a:schemeClr val="bg1"/>
          </a:solidFill>
          <a:ln w="9525">
            <a:solidFill>
              <a:srgbClr val="00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882672" y="2265376"/>
            <a:ext cx="3804129" cy="3476626"/>
          </a:xfrm>
          <a:prstGeom prst="rect">
            <a:avLst/>
          </a:prstGeom>
          <a:solidFill>
            <a:schemeClr val="bg1"/>
          </a:solidFill>
          <a:ln w="9525">
            <a:solidFill>
              <a:srgbClr val="00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 Placeholder 7"/>
          <p:cNvSpPr>
            <a:spLocks noGrp="1"/>
          </p:cNvSpPr>
          <p:nvPr>
            <p:ph type="body" sz="quarter" idx="10" hasCustomPrompt="1"/>
          </p:nvPr>
        </p:nvSpPr>
        <p:spPr>
          <a:xfrm>
            <a:off x="457202" y="1828482"/>
            <a:ext cx="3804128" cy="430887"/>
          </a:xfrm>
        </p:spPr>
        <p:txBody>
          <a:bodyPr anchor="ctr"/>
          <a:lstStyle>
            <a:lvl1pPr marL="0" indent="0" algn="ctr">
              <a:buNone/>
              <a:defRPr sz="1600" cap="none" baseline="0">
                <a:solidFill>
                  <a:schemeClr val="accent2"/>
                </a:solidFill>
              </a:defRPr>
            </a:lvl1pPr>
          </a:lstStyle>
          <a:p>
            <a:pPr lvl="0"/>
            <a:r>
              <a:rPr lang="fr-FR" noProof="0" dirty="0"/>
              <a:t>Titre 1</a:t>
            </a:r>
          </a:p>
        </p:txBody>
      </p:sp>
      <p:sp>
        <p:nvSpPr>
          <p:cNvPr id="9" name="Text Placeholder 7"/>
          <p:cNvSpPr>
            <a:spLocks noGrp="1"/>
          </p:cNvSpPr>
          <p:nvPr>
            <p:ph type="body" sz="quarter" idx="11" hasCustomPrompt="1"/>
          </p:nvPr>
        </p:nvSpPr>
        <p:spPr>
          <a:xfrm>
            <a:off x="4882671" y="1828482"/>
            <a:ext cx="3804128" cy="430887"/>
          </a:xfrm>
          <a:solidFill>
            <a:schemeClr val="accent2"/>
          </a:solidFill>
          <a:ln w="9525">
            <a:solidFill>
              <a:schemeClr val="accent2"/>
            </a:solidFill>
          </a:ln>
        </p:spPr>
        <p:txBody>
          <a:bodyPr anchor="ctr"/>
          <a:lstStyle>
            <a:lvl1pPr marL="0" indent="0" algn="ctr">
              <a:buNone/>
              <a:defRPr sz="1600" cap="none" baseline="0">
                <a:solidFill>
                  <a:schemeClr val="bg1"/>
                </a:solidFill>
              </a:defRPr>
            </a:lvl1pPr>
          </a:lstStyle>
          <a:p>
            <a:pPr lvl="0"/>
            <a:r>
              <a:rPr lang="fr-FR" noProof="0" dirty="0"/>
              <a:t>Titre 2</a:t>
            </a:r>
          </a:p>
        </p:txBody>
      </p:sp>
      <p:sp>
        <p:nvSpPr>
          <p:cNvPr id="13" name="Chart Placeholder 12"/>
          <p:cNvSpPr>
            <a:spLocks noGrp="1"/>
          </p:cNvSpPr>
          <p:nvPr>
            <p:ph type="chart" sz="quarter" idx="12"/>
          </p:nvPr>
        </p:nvSpPr>
        <p:spPr>
          <a:xfrm>
            <a:off x="559767" y="2393964"/>
            <a:ext cx="3598997" cy="3219450"/>
          </a:xfrm>
        </p:spPr>
        <p:txBody>
          <a:bodyPr anchor="ctr"/>
          <a:lstStyle>
            <a:lvl1pPr algn="ctr">
              <a:buNone/>
              <a:defRPr sz="1800" b="0"/>
            </a:lvl1pPr>
          </a:lstStyle>
          <a:p>
            <a:r>
              <a:rPr lang="en-US"/>
              <a:t>Click icon to add chart</a:t>
            </a:r>
            <a:endParaRPr lang="fr-FR" dirty="0"/>
          </a:p>
        </p:txBody>
      </p:sp>
      <p:sp>
        <p:nvSpPr>
          <p:cNvPr id="14" name="Chart Placeholder 12"/>
          <p:cNvSpPr>
            <a:spLocks noGrp="1"/>
          </p:cNvSpPr>
          <p:nvPr>
            <p:ph type="chart" sz="quarter" idx="13"/>
          </p:nvPr>
        </p:nvSpPr>
        <p:spPr>
          <a:xfrm>
            <a:off x="4985239" y="2393964"/>
            <a:ext cx="3598997" cy="3219450"/>
          </a:xfrm>
        </p:spPr>
        <p:txBody>
          <a:bodyPr anchor="ctr"/>
          <a:lstStyle>
            <a:lvl1pPr algn="ctr">
              <a:buNone/>
              <a:defRPr sz="1800" b="0"/>
            </a:lvl1pPr>
          </a:lstStyle>
          <a:p>
            <a:r>
              <a:rPr lang="en-US"/>
              <a:t>Click icon to add chart</a:t>
            </a:r>
            <a:endParaRPr lang="fr-FR"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emf"/><Relationship Id="rId2" Type="http://schemas.openxmlformats.org/officeDocument/2006/relationships/slideLayout" Target="../slideLayouts/slideLayout15.xml"/><Relationship Id="rId16" Type="http://schemas.openxmlformats.org/officeDocument/2006/relationships/oleObject" Target="../embeddings/oleObject3.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6"/>
            </p:custDataLst>
          </p:nvPr>
        </p:nvGraphicFramePr>
        <p:xfrm>
          <a:off x="1466" y="1591"/>
          <a:ext cx="1465" cy="1587"/>
        </p:xfrm>
        <a:graphic>
          <a:graphicData uri="http://schemas.openxmlformats.org/presentationml/2006/ole">
            <mc:AlternateContent xmlns:mc="http://schemas.openxmlformats.org/markup-compatibility/2006">
              <mc:Choice xmlns:v="urn:schemas-microsoft-com:vml" Requires="v">
                <p:oleObj spid="_x0000_s2071" name="think-cell Slide" r:id="rId17" imgW="270" imgH="270" progId="TCLayout.ActiveDocument.1">
                  <p:embed/>
                </p:oleObj>
              </mc:Choice>
              <mc:Fallback>
                <p:oleObj name="think-cell Slide" r:id="rId17" imgW="270" imgH="270" progId="TCLayout.ActiveDocument.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66" y="1591"/>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a:xfrm>
            <a:off x="457200" y="1600200"/>
            <a:ext cx="8229600" cy="4525962"/>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9" name="TextBox 8"/>
          <p:cNvSpPr txBox="1"/>
          <p:nvPr/>
        </p:nvSpPr>
        <p:spPr>
          <a:xfrm>
            <a:off x="795959" y="6616663"/>
            <a:ext cx="1453924" cy="123111"/>
          </a:xfrm>
          <a:prstGeom prst="rect">
            <a:avLst/>
          </a:prstGeom>
          <a:noFill/>
        </p:spPr>
        <p:txBody>
          <a:bodyPr wrap="none" lIns="0" tIns="0" rIns="0" bIns="0" rtlCol="0">
            <a:spAutoFit/>
          </a:bodyPr>
          <a:lstStyle/>
          <a:p>
            <a:r>
              <a:rPr lang="en-US" sz="800" noProof="0" dirty="0">
                <a:solidFill>
                  <a:schemeClr val="accent1"/>
                </a:solidFill>
              </a:rPr>
              <a:t>Name of the presentation - date</a:t>
            </a:r>
          </a:p>
        </p:txBody>
      </p:sp>
      <p:sp>
        <p:nvSpPr>
          <p:cNvPr id="10" name="TextBox 9"/>
          <p:cNvSpPr txBox="1"/>
          <p:nvPr/>
        </p:nvSpPr>
        <p:spPr>
          <a:xfrm>
            <a:off x="457201" y="6616663"/>
            <a:ext cx="252778" cy="123111"/>
          </a:xfrm>
          <a:prstGeom prst="rect">
            <a:avLst/>
          </a:prstGeom>
          <a:noFill/>
        </p:spPr>
        <p:txBody>
          <a:bodyPr wrap="square" lIns="0" tIns="0" rIns="0" bIns="0" rtlCol="0">
            <a:spAutoFit/>
          </a:bodyPr>
          <a:lstStyle/>
          <a:p>
            <a:pPr algn="ctr"/>
            <a:fld id="{6A895693-0027-4F28-9367-92E39A51F51C}" type="slidenum">
              <a:rPr lang="fr-FR" sz="800" smtClean="0">
                <a:solidFill>
                  <a:schemeClr val="accent1"/>
                </a:solidFill>
              </a:rPr>
              <a:pPr algn="ctr"/>
              <a:t>‹#›</a:t>
            </a:fld>
            <a:endParaRPr lang="fr-FR" sz="800" dirty="0">
              <a:solidFill>
                <a:schemeClr val="accent1"/>
              </a:solidFill>
            </a:endParaRPr>
          </a:p>
        </p:txBody>
      </p:sp>
      <p:cxnSp>
        <p:nvCxnSpPr>
          <p:cNvPr id="12" name="Straight Connector 11"/>
          <p:cNvCxnSpPr/>
          <p:nvPr/>
        </p:nvCxnSpPr>
        <p:spPr>
          <a:xfrm>
            <a:off x="709978" y="6599637"/>
            <a:ext cx="0" cy="1571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6505573"/>
            <a:ext cx="914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028970" y="6577039"/>
            <a:ext cx="698862" cy="202352"/>
            <a:chOff x="4930625" y="3208512"/>
            <a:chExt cx="2921301" cy="780788"/>
          </a:xfrm>
        </p:grpSpPr>
        <p:sp>
          <p:nvSpPr>
            <p:cNvPr id="16" name="Freeform 6"/>
            <p:cNvSpPr>
              <a:spLocks noEditPoints="1"/>
            </p:cNvSpPr>
            <p:nvPr/>
          </p:nvSpPr>
          <p:spPr bwMode="auto">
            <a:xfrm>
              <a:off x="5531744" y="3408145"/>
              <a:ext cx="479120" cy="326068"/>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7" name="Freeform 7"/>
            <p:cNvSpPr>
              <a:spLocks noEditPoints="1"/>
            </p:cNvSpPr>
            <p:nvPr/>
          </p:nvSpPr>
          <p:spPr bwMode="auto">
            <a:xfrm>
              <a:off x="6922521" y="3408145"/>
              <a:ext cx="479120" cy="326068"/>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8" name="Freeform 8"/>
            <p:cNvSpPr>
              <a:spLocks/>
            </p:cNvSpPr>
            <p:nvPr/>
          </p:nvSpPr>
          <p:spPr bwMode="auto">
            <a:xfrm>
              <a:off x="6010864" y="3408145"/>
              <a:ext cx="428103" cy="326068"/>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9" name="Freeform 9"/>
            <p:cNvSpPr>
              <a:spLocks/>
            </p:cNvSpPr>
            <p:nvPr/>
          </p:nvSpPr>
          <p:spPr bwMode="auto">
            <a:xfrm>
              <a:off x="6478892" y="3408145"/>
              <a:ext cx="408139" cy="326068"/>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0" name="Freeform 10"/>
            <p:cNvSpPr>
              <a:spLocks/>
            </p:cNvSpPr>
            <p:nvPr/>
          </p:nvSpPr>
          <p:spPr bwMode="auto">
            <a:xfrm>
              <a:off x="4930625" y="3403709"/>
              <a:ext cx="561192" cy="330505"/>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1" name="Freeform 11"/>
            <p:cNvSpPr>
              <a:spLocks/>
            </p:cNvSpPr>
            <p:nvPr/>
          </p:nvSpPr>
          <p:spPr bwMode="auto">
            <a:xfrm>
              <a:off x="7401641" y="3208512"/>
              <a:ext cx="450285" cy="780788"/>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cxnSp>
        <p:nvCxnSpPr>
          <p:cNvPr id="22" name="Straight Connector 27"/>
          <p:cNvCxnSpPr/>
          <p:nvPr/>
        </p:nvCxnSpPr>
        <p:spPr>
          <a:xfrm>
            <a:off x="0" y="1084231"/>
            <a:ext cx="9144000" cy="0"/>
          </a:xfrm>
          <a:prstGeom prst="line">
            <a:avLst/>
          </a:prstGeom>
          <a:ln>
            <a:solidFill>
              <a:srgbClr val="E84E0F"/>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138891"/>
            <a:ext cx="8229600" cy="914400"/>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23"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l" defTabSz="914400" rtl="0" eaLnBrk="1" latinLnBrk="0" hangingPunct="1">
        <a:spcBef>
          <a:spcPct val="0"/>
        </a:spcBef>
        <a:buNone/>
        <a:defRPr sz="2800" b="1" kern="1200" cap="small" baseline="0">
          <a:solidFill>
            <a:schemeClr val="accent4"/>
          </a:solidFill>
          <a:latin typeface="+mj-lt"/>
          <a:ea typeface="+mj-ea"/>
          <a:cs typeface="+mj-cs"/>
        </a:defRPr>
      </a:lvl1pPr>
    </p:titleStyle>
    <p:bodyStyle>
      <a:lvl1pPr marL="284400" indent="-284400" algn="l" defTabSz="914400" rtl="0" eaLnBrk="1" latinLnBrk="0" hangingPunct="1">
        <a:spcBef>
          <a:spcPts val="0"/>
        </a:spcBef>
        <a:spcAft>
          <a:spcPts val="400"/>
        </a:spcAft>
        <a:buClr>
          <a:schemeClr val="accent4"/>
        </a:buClr>
        <a:buFont typeface="Wingdings 2" pitchFamily="18" charset="2"/>
        <a:buChar char="¾"/>
        <a:defRPr sz="2400" b="1" kern="1200" cap="small" baseline="0">
          <a:solidFill>
            <a:schemeClr val="tx1"/>
          </a:solidFill>
          <a:latin typeface="+mn-lt"/>
          <a:ea typeface="+mn-ea"/>
          <a:cs typeface="+mn-cs"/>
        </a:defRPr>
      </a:lvl1pPr>
      <a:lvl2pPr marL="561600" indent="-201600" algn="l" defTabSz="914400" rtl="0" eaLnBrk="1" latinLnBrk="0" hangingPunct="1">
        <a:spcBef>
          <a:spcPts val="0"/>
        </a:spcBef>
        <a:spcAft>
          <a:spcPts val="400"/>
        </a:spcAft>
        <a:buClr>
          <a:schemeClr val="accent1"/>
        </a:buClr>
        <a:buFont typeface="Wingdings 2" pitchFamily="18" charset="2"/>
        <a:buChar char="¡"/>
        <a:defRPr sz="2000" kern="1200">
          <a:solidFill>
            <a:schemeClr val="tx1"/>
          </a:solidFill>
          <a:latin typeface="+mn-lt"/>
          <a:ea typeface="+mn-ea"/>
          <a:cs typeface="+mn-cs"/>
        </a:defRPr>
      </a:lvl2pPr>
      <a:lvl3pPr marL="946800" indent="-201600" algn="l" defTabSz="914400" rtl="0" eaLnBrk="1" latinLnBrk="0" hangingPunct="1">
        <a:spcBef>
          <a:spcPts val="0"/>
        </a:spcBef>
        <a:spcAft>
          <a:spcPts val="400"/>
        </a:spcAft>
        <a:buClr>
          <a:schemeClr val="accent4"/>
        </a:buClr>
        <a:buFont typeface="Wingdings 2" pitchFamily="18" charset="2"/>
        <a:buChar char="¡"/>
        <a:defRPr sz="1600" kern="1200">
          <a:solidFill>
            <a:schemeClr val="tx1"/>
          </a:solidFill>
          <a:latin typeface="+mn-lt"/>
          <a:ea typeface="+mn-ea"/>
          <a:cs typeface="+mn-cs"/>
        </a:defRPr>
      </a:lvl3pPr>
      <a:lvl4pPr marL="1324800" indent="-230400" algn="l" defTabSz="914400" rtl="0" eaLnBrk="1" latinLnBrk="0" hangingPunct="1">
        <a:spcBef>
          <a:spcPts val="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400"/>
        </a:spcAft>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5"/>
            </p:custDataLst>
          </p:nvPr>
        </p:nvGraphicFramePr>
        <p:xfrm>
          <a:off x="1465" y="1589"/>
          <a:ext cx="1465" cy="1587"/>
        </p:xfrm>
        <a:graphic>
          <a:graphicData uri="http://schemas.openxmlformats.org/presentationml/2006/ole">
            <mc:AlternateContent xmlns:mc="http://schemas.openxmlformats.org/markup-compatibility/2006">
              <mc:Choice xmlns:v="urn:schemas-microsoft-com:vml" Requires="v">
                <p:oleObj spid="_x0000_s4119" name="think-cell Slide" r:id="rId16" imgW="270" imgH="270" progId="TCLayout.ActiveDocument.1">
                  <p:embed/>
                </p:oleObj>
              </mc:Choice>
              <mc:Fallback>
                <p:oleObj name="think-cell Slide" r:id="rId16" imgW="270" imgH="270" progId="TCLayout.ActiveDocument.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65" y="1589"/>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a:xfrm>
            <a:off x="457200" y="1600200"/>
            <a:ext cx="8229600" cy="4525962"/>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9" name="TextBox 8"/>
          <p:cNvSpPr txBox="1"/>
          <p:nvPr/>
        </p:nvSpPr>
        <p:spPr>
          <a:xfrm>
            <a:off x="795959" y="6616661"/>
            <a:ext cx="1453924" cy="123111"/>
          </a:xfrm>
          <a:prstGeom prst="rect">
            <a:avLst/>
          </a:prstGeom>
          <a:noFill/>
        </p:spPr>
        <p:txBody>
          <a:bodyPr wrap="none" lIns="0" tIns="0" rIns="0" bIns="0" rtlCol="0">
            <a:spAutoFit/>
          </a:bodyPr>
          <a:lstStyle/>
          <a:p>
            <a:r>
              <a:rPr lang="en-US" sz="800" noProof="0" dirty="0">
                <a:solidFill>
                  <a:schemeClr val="accent1"/>
                </a:solidFill>
              </a:rPr>
              <a:t>Name of the presentation - date</a:t>
            </a:r>
          </a:p>
        </p:txBody>
      </p:sp>
      <p:sp>
        <p:nvSpPr>
          <p:cNvPr id="10" name="TextBox 9"/>
          <p:cNvSpPr txBox="1"/>
          <p:nvPr/>
        </p:nvSpPr>
        <p:spPr>
          <a:xfrm>
            <a:off x="457200" y="6616661"/>
            <a:ext cx="252778" cy="123111"/>
          </a:xfrm>
          <a:prstGeom prst="rect">
            <a:avLst/>
          </a:prstGeom>
          <a:noFill/>
        </p:spPr>
        <p:txBody>
          <a:bodyPr wrap="square" lIns="0" tIns="0" rIns="0" bIns="0" rtlCol="0">
            <a:spAutoFit/>
          </a:bodyPr>
          <a:lstStyle/>
          <a:p>
            <a:pPr algn="ctr"/>
            <a:fld id="{6A895693-0027-4F28-9367-92E39A51F51C}" type="slidenum">
              <a:rPr lang="fr-FR" sz="800" smtClean="0">
                <a:solidFill>
                  <a:schemeClr val="accent1"/>
                </a:solidFill>
              </a:rPr>
              <a:pPr algn="ctr"/>
              <a:t>‹#›</a:t>
            </a:fld>
            <a:endParaRPr lang="fr-FR" sz="800" dirty="0">
              <a:solidFill>
                <a:schemeClr val="accent1"/>
              </a:solidFill>
            </a:endParaRPr>
          </a:p>
        </p:txBody>
      </p:sp>
      <p:cxnSp>
        <p:nvCxnSpPr>
          <p:cNvPr id="12" name="Straight Connector 11"/>
          <p:cNvCxnSpPr/>
          <p:nvPr/>
        </p:nvCxnSpPr>
        <p:spPr>
          <a:xfrm>
            <a:off x="709978" y="6599635"/>
            <a:ext cx="0" cy="1571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6505573"/>
            <a:ext cx="914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028969" y="6577039"/>
            <a:ext cx="698862" cy="202352"/>
            <a:chOff x="4930625" y="3208512"/>
            <a:chExt cx="2921301" cy="780788"/>
          </a:xfrm>
        </p:grpSpPr>
        <p:sp>
          <p:nvSpPr>
            <p:cNvPr id="16" name="Freeform 6"/>
            <p:cNvSpPr>
              <a:spLocks noEditPoints="1"/>
            </p:cNvSpPr>
            <p:nvPr/>
          </p:nvSpPr>
          <p:spPr bwMode="auto">
            <a:xfrm>
              <a:off x="5531744" y="3408145"/>
              <a:ext cx="479120" cy="326068"/>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6" y="55"/>
                </a:cxn>
                <a:cxn ang="0">
                  <a:pos x="21" y="50"/>
                </a:cxn>
                <a:cxn ang="0">
                  <a:pos x="21" y="45"/>
                </a:cxn>
                <a:cxn ang="0">
                  <a:pos x="85"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3"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6" y="55"/>
                    <a:pt x="26" y="55"/>
                    <a:pt x="26" y="55"/>
                  </a:cubicBezTo>
                  <a:cubicBezTo>
                    <a:pt x="23" y="55"/>
                    <a:pt x="21" y="53"/>
                    <a:pt x="21" y="50"/>
                  </a:cubicBezTo>
                  <a:cubicBezTo>
                    <a:pt x="21" y="45"/>
                    <a:pt x="21" y="45"/>
                    <a:pt x="21" y="45"/>
                  </a:cubicBezTo>
                  <a:cubicBezTo>
                    <a:pt x="85" y="45"/>
                    <a:pt x="85" y="45"/>
                    <a:pt x="85" y="45"/>
                  </a:cubicBezTo>
                  <a:cubicBezTo>
                    <a:pt x="93" y="45"/>
                    <a:pt x="99" y="39"/>
                    <a:pt x="99" y="32"/>
                  </a:cubicBezTo>
                  <a:cubicBezTo>
                    <a:pt x="99" y="20"/>
                    <a:pt x="99" y="20"/>
                    <a:pt x="99" y="20"/>
                  </a:cubicBezTo>
                  <a:cubicBezTo>
                    <a:pt x="99" y="9"/>
                    <a:pt x="89"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7" name="Freeform 7"/>
            <p:cNvSpPr>
              <a:spLocks noEditPoints="1"/>
            </p:cNvSpPr>
            <p:nvPr/>
          </p:nvSpPr>
          <p:spPr bwMode="auto">
            <a:xfrm>
              <a:off x="6922521" y="3408145"/>
              <a:ext cx="479120" cy="326068"/>
            </a:xfrm>
            <a:custGeom>
              <a:avLst/>
              <a:gdLst/>
              <a:ahLst/>
              <a:cxnLst>
                <a:cxn ang="0">
                  <a:pos x="78" y="28"/>
                </a:cxn>
                <a:cxn ang="0">
                  <a:pos x="21" y="28"/>
                </a:cxn>
                <a:cxn ang="0">
                  <a:pos x="21" y="23"/>
                </a:cxn>
                <a:cxn ang="0">
                  <a:pos x="26" y="17"/>
                </a:cxn>
                <a:cxn ang="0">
                  <a:pos x="73" y="17"/>
                </a:cxn>
                <a:cxn ang="0">
                  <a:pos x="78" y="23"/>
                </a:cxn>
                <a:cxn ang="0">
                  <a:pos x="78" y="28"/>
                </a:cxn>
                <a:cxn ang="0">
                  <a:pos x="78" y="0"/>
                </a:cxn>
                <a:cxn ang="0">
                  <a:pos x="78" y="0"/>
                </a:cxn>
                <a:cxn ang="0">
                  <a:pos x="21" y="0"/>
                </a:cxn>
                <a:cxn ang="0">
                  <a:pos x="21" y="0"/>
                </a:cxn>
                <a:cxn ang="0">
                  <a:pos x="0" y="20"/>
                </a:cxn>
                <a:cxn ang="0">
                  <a:pos x="0" y="20"/>
                </a:cxn>
                <a:cxn ang="0">
                  <a:pos x="0" y="53"/>
                </a:cxn>
                <a:cxn ang="0">
                  <a:pos x="0" y="53"/>
                </a:cxn>
                <a:cxn ang="0">
                  <a:pos x="21" y="73"/>
                </a:cxn>
                <a:cxn ang="0">
                  <a:pos x="108" y="73"/>
                </a:cxn>
                <a:cxn ang="0">
                  <a:pos x="108" y="55"/>
                </a:cxn>
                <a:cxn ang="0">
                  <a:pos x="27" y="55"/>
                </a:cxn>
                <a:cxn ang="0">
                  <a:pos x="21" y="50"/>
                </a:cxn>
                <a:cxn ang="0">
                  <a:pos x="21" y="45"/>
                </a:cxn>
                <a:cxn ang="0">
                  <a:pos x="86" y="45"/>
                </a:cxn>
                <a:cxn ang="0">
                  <a:pos x="99" y="32"/>
                </a:cxn>
                <a:cxn ang="0">
                  <a:pos x="99" y="20"/>
                </a:cxn>
                <a:cxn ang="0">
                  <a:pos x="78" y="0"/>
                </a:cxn>
              </a:cxnLst>
              <a:rect l="0" t="0" r="r" b="b"/>
              <a:pathLst>
                <a:path w="108" h="73">
                  <a:moveTo>
                    <a:pt x="78" y="28"/>
                  </a:moveTo>
                  <a:cubicBezTo>
                    <a:pt x="21" y="28"/>
                    <a:pt x="21" y="28"/>
                    <a:pt x="21" y="28"/>
                  </a:cubicBezTo>
                  <a:cubicBezTo>
                    <a:pt x="21" y="23"/>
                    <a:pt x="21" y="23"/>
                    <a:pt x="21" y="23"/>
                  </a:cubicBezTo>
                  <a:cubicBezTo>
                    <a:pt x="21" y="20"/>
                    <a:pt x="24" y="17"/>
                    <a:pt x="26" y="17"/>
                  </a:cubicBezTo>
                  <a:cubicBezTo>
                    <a:pt x="73" y="17"/>
                    <a:pt x="73" y="17"/>
                    <a:pt x="73" y="17"/>
                  </a:cubicBezTo>
                  <a:cubicBezTo>
                    <a:pt x="76" y="17"/>
                    <a:pt x="78" y="20"/>
                    <a:pt x="78" y="23"/>
                  </a:cubicBezTo>
                  <a:lnTo>
                    <a:pt x="78" y="28"/>
                  </a:lnTo>
                  <a:close/>
                  <a:moveTo>
                    <a:pt x="78" y="0"/>
                  </a:moveTo>
                  <a:cubicBezTo>
                    <a:pt x="78" y="0"/>
                    <a:pt x="78" y="0"/>
                    <a:pt x="78" y="0"/>
                  </a:cubicBezTo>
                  <a:cubicBezTo>
                    <a:pt x="21" y="0"/>
                    <a:pt x="21" y="0"/>
                    <a:pt x="21" y="0"/>
                  </a:cubicBezTo>
                  <a:cubicBezTo>
                    <a:pt x="21" y="0"/>
                    <a:pt x="21" y="0"/>
                    <a:pt x="21" y="0"/>
                  </a:cubicBezTo>
                  <a:cubicBezTo>
                    <a:pt x="10" y="0"/>
                    <a:pt x="0" y="9"/>
                    <a:pt x="0" y="20"/>
                  </a:cubicBezTo>
                  <a:cubicBezTo>
                    <a:pt x="0" y="20"/>
                    <a:pt x="0" y="20"/>
                    <a:pt x="0" y="20"/>
                  </a:cubicBezTo>
                  <a:cubicBezTo>
                    <a:pt x="0" y="53"/>
                    <a:pt x="0" y="53"/>
                    <a:pt x="0" y="53"/>
                  </a:cubicBezTo>
                  <a:cubicBezTo>
                    <a:pt x="0" y="53"/>
                    <a:pt x="0" y="53"/>
                    <a:pt x="0" y="53"/>
                  </a:cubicBezTo>
                  <a:cubicBezTo>
                    <a:pt x="0" y="64"/>
                    <a:pt x="10" y="73"/>
                    <a:pt x="21" y="73"/>
                  </a:cubicBezTo>
                  <a:cubicBezTo>
                    <a:pt x="108" y="73"/>
                    <a:pt x="108" y="73"/>
                    <a:pt x="108" y="73"/>
                  </a:cubicBezTo>
                  <a:cubicBezTo>
                    <a:pt x="108" y="55"/>
                    <a:pt x="108" y="55"/>
                    <a:pt x="108" y="55"/>
                  </a:cubicBezTo>
                  <a:cubicBezTo>
                    <a:pt x="27" y="55"/>
                    <a:pt x="27" y="55"/>
                    <a:pt x="27" y="55"/>
                  </a:cubicBezTo>
                  <a:cubicBezTo>
                    <a:pt x="24" y="55"/>
                    <a:pt x="21" y="53"/>
                    <a:pt x="21" y="50"/>
                  </a:cubicBezTo>
                  <a:cubicBezTo>
                    <a:pt x="21" y="45"/>
                    <a:pt x="21" y="45"/>
                    <a:pt x="21" y="45"/>
                  </a:cubicBezTo>
                  <a:cubicBezTo>
                    <a:pt x="86" y="45"/>
                    <a:pt x="86" y="45"/>
                    <a:pt x="86" y="45"/>
                  </a:cubicBezTo>
                  <a:cubicBezTo>
                    <a:pt x="93" y="45"/>
                    <a:pt x="99" y="39"/>
                    <a:pt x="99" y="32"/>
                  </a:cubicBezTo>
                  <a:cubicBezTo>
                    <a:pt x="99" y="20"/>
                    <a:pt x="99" y="20"/>
                    <a:pt x="99" y="20"/>
                  </a:cubicBezTo>
                  <a:cubicBezTo>
                    <a:pt x="99" y="9"/>
                    <a:pt x="90" y="0"/>
                    <a:pt x="78" y="0"/>
                  </a:cubicBezTo>
                </a:path>
              </a:pathLst>
            </a:custGeom>
            <a:solidFill>
              <a:srgbClr val="E94E0F"/>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8" name="Freeform 8"/>
            <p:cNvSpPr>
              <a:spLocks/>
            </p:cNvSpPr>
            <p:nvPr/>
          </p:nvSpPr>
          <p:spPr bwMode="auto">
            <a:xfrm>
              <a:off x="6010864" y="3408145"/>
              <a:ext cx="428103" cy="326068"/>
            </a:xfrm>
            <a:custGeom>
              <a:avLst/>
              <a:gdLst/>
              <a:ahLst/>
              <a:cxnLst>
                <a:cxn ang="0">
                  <a:pos x="93" y="32"/>
                </a:cxn>
                <a:cxn ang="0">
                  <a:pos x="93" y="14"/>
                </a:cxn>
                <a:cxn ang="0">
                  <a:pos x="79" y="0"/>
                </a:cxn>
                <a:cxn ang="0">
                  <a:pos x="0" y="0"/>
                </a:cxn>
                <a:cxn ang="0">
                  <a:pos x="0" y="0"/>
                </a:cxn>
                <a:cxn ang="0">
                  <a:pos x="0" y="17"/>
                </a:cxn>
                <a:cxn ang="0">
                  <a:pos x="67" y="17"/>
                </a:cxn>
                <a:cxn ang="0">
                  <a:pos x="72" y="23"/>
                </a:cxn>
                <a:cxn ang="0">
                  <a:pos x="67" y="28"/>
                </a:cxn>
                <a:cxn ang="0">
                  <a:pos x="0" y="28"/>
                </a:cxn>
                <a:cxn ang="0">
                  <a:pos x="0" y="73"/>
                </a:cxn>
                <a:cxn ang="0">
                  <a:pos x="21" y="73"/>
                </a:cxn>
                <a:cxn ang="0">
                  <a:pos x="21" y="45"/>
                </a:cxn>
                <a:cxn ang="0">
                  <a:pos x="52" y="45"/>
                </a:cxn>
                <a:cxn ang="0">
                  <a:pos x="70" y="73"/>
                </a:cxn>
                <a:cxn ang="0">
                  <a:pos x="96" y="73"/>
                </a:cxn>
                <a:cxn ang="0">
                  <a:pos x="76" y="45"/>
                </a:cxn>
                <a:cxn ang="0">
                  <a:pos x="79" y="45"/>
                </a:cxn>
                <a:cxn ang="0">
                  <a:pos x="93" y="32"/>
                </a:cxn>
              </a:cxnLst>
              <a:rect l="0" t="0" r="r" b="b"/>
              <a:pathLst>
                <a:path w="96" h="73">
                  <a:moveTo>
                    <a:pt x="93" y="32"/>
                  </a:moveTo>
                  <a:cubicBezTo>
                    <a:pt x="93" y="14"/>
                    <a:pt x="93" y="14"/>
                    <a:pt x="93" y="14"/>
                  </a:cubicBezTo>
                  <a:cubicBezTo>
                    <a:pt x="93" y="6"/>
                    <a:pt x="87" y="0"/>
                    <a:pt x="79" y="0"/>
                  </a:cubicBezTo>
                  <a:cubicBezTo>
                    <a:pt x="0" y="0"/>
                    <a:pt x="0" y="0"/>
                    <a:pt x="0" y="0"/>
                  </a:cubicBezTo>
                  <a:cubicBezTo>
                    <a:pt x="0" y="0"/>
                    <a:pt x="0" y="0"/>
                    <a:pt x="0" y="0"/>
                  </a:cubicBezTo>
                  <a:cubicBezTo>
                    <a:pt x="0" y="17"/>
                    <a:pt x="0" y="17"/>
                    <a:pt x="0" y="17"/>
                  </a:cubicBezTo>
                  <a:cubicBezTo>
                    <a:pt x="67" y="17"/>
                    <a:pt x="67" y="17"/>
                    <a:pt x="67" y="17"/>
                  </a:cubicBezTo>
                  <a:cubicBezTo>
                    <a:pt x="69" y="17"/>
                    <a:pt x="72" y="20"/>
                    <a:pt x="72" y="23"/>
                  </a:cubicBezTo>
                  <a:cubicBezTo>
                    <a:pt x="72" y="25"/>
                    <a:pt x="69" y="28"/>
                    <a:pt x="67" y="28"/>
                  </a:cubicBezTo>
                  <a:cubicBezTo>
                    <a:pt x="0" y="28"/>
                    <a:pt x="0" y="28"/>
                    <a:pt x="0" y="28"/>
                  </a:cubicBezTo>
                  <a:cubicBezTo>
                    <a:pt x="0" y="73"/>
                    <a:pt x="0" y="73"/>
                    <a:pt x="0" y="73"/>
                  </a:cubicBezTo>
                  <a:cubicBezTo>
                    <a:pt x="21" y="73"/>
                    <a:pt x="21" y="73"/>
                    <a:pt x="21" y="73"/>
                  </a:cubicBezTo>
                  <a:cubicBezTo>
                    <a:pt x="21" y="45"/>
                    <a:pt x="21" y="45"/>
                    <a:pt x="21" y="45"/>
                  </a:cubicBezTo>
                  <a:cubicBezTo>
                    <a:pt x="52" y="45"/>
                    <a:pt x="52" y="45"/>
                    <a:pt x="52" y="45"/>
                  </a:cubicBezTo>
                  <a:cubicBezTo>
                    <a:pt x="70" y="73"/>
                    <a:pt x="70" y="73"/>
                    <a:pt x="70" y="73"/>
                  </a:cubicBezTo>
                  <a:cubicBezTo>
                    <a:pt x="96" y="73"/>
                    <a:pt x="96" y="73"/>
                    <a:pt x="96" y="73"/>
                  </a:cubicBezTo>
                  <a:cubicBezTo>
                    <a:pt x="76" y="45"/>
                    <a:pt x="76" y="45"/>
                    <a:pt x="76" y="45"/>
                  </a:cubicBezTo>
                  <a:cubicBezTo>
                    <a:pt x="79" y="45"/>
                    <a:pt x="79" y="45"/>
                    <a:pt x="79" y="45"/>
                  </a:cubicBezTo>
                  <a:cubicBezTo>
                    <a:pt x="87" y="45"/>
                    <a:pt x="93" y="39"/>
                    <a:pt x="93" y="32"/>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9" name="Freeform 9"/>
            <p:cNvSpPr>
              <a:spLocks/>
            </p:cNvSpPr>
            <p:nvPr/>
          </p:nvSpPr>
          <p:spPr bwMode="auto">
            <a:xfrm>
              <a:off x="6478892" y="3408145"/>
              <a:ext cx="408139" cy="326068"/>
            </a:xfrm>
            <a:custGeom>
              <a:avLst/>
              <a:gdLst/>
              <a:ahLst/>
              <a:cxnLst>
                <a:cxn ang="0">
                  <a:pos x="92" y="59"/>
                </a:cxn>
                <a:cxn ang="0">
                  <a:pos x="92" y="41"/>
                </a:cxn>
                <a:cxn ang="0">
                  <a:pos x="78" y="28"/>
                </a:cxn>
                <a:cxn ang="0">
                  <a:pos x="26" y="28"/>
                </a:cxn>
                <a:cxn ang="0">
                  <a:pos x="21" y="23"/>
                </a:cxn>
                <a:cxn ang="0">
                  <a:pos x="26" y="17"/>
                </a:cxn>
                <a:cxn ang="0">
                  <a:pos x="92" y="17"/>
                </a:cxn>
                <a:cxn ang="0">
                  <a:pos x="92" y="0"/>
                </a:cxn>
                <a:cxn ang="0">
                  <a:pos x="14" y="0"/>
                </a:cxn>
                <a:cxn ang="0">
                  <a:pos x="0" y="14"/>
                </a:cxn>
                <a:cxn ang="0">
                  <a:pos x="0" y="32"/>
                </a:cxn>
                <a:cxn ang="0">
                  <a:pos x="14" y="45"/>
                </a:cxn>
                <a:cxn ang="0">
                  <a:pos x="66" y="45"/>
                </a:cxn>
                <a:cxn ang="0">
                  <a:pos x="71" y="50"/>
                </a:cxn>
                <a:cxn ang="0">
                  <a:pos x="66" y="55"/>
                </a:cxn>
                <a:cxn ang="0">
                  <a:pos x="0" y="55"/>
                </a:cxn>
                <a:cxn ang="0">
                  <a:pos x="0" y="73"/>
                </a:cxn>
                <a:cxn ang="0">
                  <a:pos x="78" y="73"/>
                </a:cxn>
                <a:cxn ang="0">
                  <a:pos x="92" y="59"/>
                </a:cxn>
              </a:cxnLst>
              <a:rect l="0" t="0" r="r" b="b"/>
              <a:pathLst>
                <a:path w="92" h="73">
                  <a:moveTo>
                    <a:pt x="92" y="59"/>
                  </a:moveTo>
                  <a:cubicBezTo>
                    <a:pt x="92" y="41"/>
                    <a:pt x="92" y="41"/>
                    <a:pt x="92" y="41"/>
                  </a:cubicBezTo>
                  <a:cubicBezTo>
                    <a:pt x="92" y="34"/>
                    <a:pt x="86" y="28"/>
                    <a:pt x="78" y="28"/>
                  </a:cubicBezTo>
                  <a:cubicBezTo>
                    <a:pt x="26" y="28"/>
                    <a:pt x="26" y="28"/>
                    <a:pt x="26" y="28"/>
                  </a:cubicBezTo>
                  <a:cubicBezTo>
                    <a:pt x="23" y="28"/>
                    <a:pt x="21" y="25"/>
                    <a:pt x="21" y="23"/>
                  </a:cubicBezTo>
                  <a:cubicBezTo>
                    <a:pt x="21" y="20"/>
                    <a:pt x="23" y="17"/>
                    <a:pt x="26" y="17"/>
                  </a:cubicBezTo>
                  <a:cubicBezTo>
                    <a:pt x="92" y="17"/>
                    <a:pt x="92" y="17"/>
                    <a:pt x="92" y="17"/>
                  </a:cubicBezTo>
                  <a:cubicBezTo>
                    <a:pt x="92" y="0"/>
                    <a:pt x="92" y="0"/>
                    <a:pt x="92" y="0"/>
                  </a:cubicBezTo>
                  <a:cubicBezTo>
                    <a:pt x="14" y="0"/>
                    <a:pt x="14" y="0"/>
                    <a:pt x="14" y="0"/>
                  </a:cubicBezTo>
                  <a:cubicBezTo>
                    <a:pt x="6" y="0"/>
                    <a:pt x="0" y="6"/>
                    <a:pt x="0" y="14"/>
                  </a:cubicBezTo>
                  <a:cubicBezTo>
                    <a:pt x="0" y="32"/>
                    <a:pt x="0" y="32"/>
                    <a:pt x="0" y="32"/>
                  </a:cubicBezTo>
                  <a:cubicBezTo>
                    <a:pt x="0" y="39"/>
                    <a:pt x="6" y="45"/>
                    <a:pt x="14" y="45"/>
                  </a:cubicBezTo>
                  <a:cubicBezTo>
                    <a:pt x="66" y="45"/>
                    <a:pt x="66" y="45"/>
                    <a:pt x="66" y="45"/>
                  </a:cubicBezTo>
                  <a:cubicBezTo>
                    <a:pt x="68" y="45"/>
                    <a:pt x="71" y="47"/>
                    <a:pt x="71" y="50"/>
                  </a:cubicBezTo>
                  <a:cubicBezTo>
                    <a:pt x="71" y="53"/>
                    <a:pt x="68" y="55"/>
                    <a:pt x="66" y="55"/>
                  </a:cubicBezTo>
                  <a:cubicBezTo>
                    <a:pt x="0" y="55"/>
                    <a:pt x="0" y="55"/>
                    <a:pt x="0" y="55"/>
                  </a:cubicBezTo>
                  <a:cubicBezTo>
                    <a:pt x="0" y="73"/>
                    <a:pt x="0" y="73"/>
                    <a:pt x="0" y="73"/>
                  </a:cubicBezTo>
                  <a:cubicBezTo>
                    <a:pt x="78" y="73"/>
                    <a:pt x="78" y="73"/>
                    <a:pt x="78" y="73"/>
                  </a:cubicBezTo>
                  <a:cubicBezTo>
                    <a:pt x="86" y="73"/>
                    <a:pt x="92" y="67"/>
                    <a:pt x="92" y="59"/>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0" name="Freeform 10"/>
            <p:cNvSpPr>
              <a:spLocks/>
            </p:cNvSpPr>
            <p:nvPr/>
          </p:nvSpPr>
          <p:spPr bwMode="auto">
            <a:xfrm>
              <a:off x="4930625" y="3403709"/>
              <a:ext cx="561192" cy="330505"/>
            </a:xfrm>
            <a:custGeom>
              <a:avLst/>
              <a:gdLst/>
              <a:ahLst/>
              <a:cxnLst>
                <a:cxn ang="0">
                  <a:pos x="106" y="0"/>
                </a:cxn>
                <a:cxn ang="0">
                  <a:pos x="88" y="10"/>
                </a:cxn>
                <a:cxn ang="0">
                  <a:pos x="63" y="55"/>
                </a:cxn>
                <a:cxn ang="0">
                  <a:pos x="38" y="10"/>
                </a:cxn>
                <a:cxn ang="0">
                  <a:pos x="20" y="0"/>
                </a:cxn>
                <a:cxn ang="0">
                  <a:pos x="0" y="20"/>
                </a:cxn>
                <a:cxn ang="0">
                  <a:pos x="0" y="74"/>
                </a:cxn>
                <a:cxn ang="0">
                  <a:pos x="21" y="74"/>
                </a:cxn>
                <a:cxn ang="0">
                  <a:pos x="21" y="29"/>
                </a:cxn>
                <a:cxn ang="0">
                  <a:pos x="24" y="26"/>
                </a:cxn>
                <a:cxn ang="0">
                  <a:pos x="26" y="27"/>
                </a:cxn>
                <a:cxn ang="0">
                  <a:pos x="53" y="74"/>
                </a:cxn>
                <a:cxn ang="0">
                  <a:pos x="73" y="74"/>
                </a:cxn>
                <a:cxn ang="0">
                  <a:pos x="100" y="27"/>
                </a:cxn>
                <a:cxn ang="0">
                  <a:pos x="102" y="26"/>
                </a:cxn>
                <a:cxn ang="0">
                  <a:pos x="105" y="29"/>
                </a:cxn>
                <a:cxn ang="0">
                  <a:pos x="105" y="74"/>
                </a:cxn>
                <a:cxn ang="0">
                  <a:pos x="126" y="74"/>
                </a:cxn>
                <a:cxn ang="0">
                  <a:pos x="126" y="20"/>
                </a:cxn>
                <a:cxn ang="0">
                  <a:pos x="106" y="0"/>
                </a:cxn>
              </a:cxnLst>
              <a:rect l="0" t="0" r="r" b="b"/>
              <a:pathLst>
                <a:path w="126" h="74">
                  <a:moveTo>
                    <a:pt x="106" y="0"/>
                  </a:moveTo>
                  <a:cubicBezTo>
                    <a:pt x="98" y="0"/>
                    <a:pt x="92" y="4"/>
                    <a:pt x="88" y="10"/>
                  </a:cubicBezTo>
                  <a:cubicBezTo>
                    <a:pt x="63" y="55"/>
                    <a:pt x="63" y="55"/>
                    <a:pt x="63" y="55"/>
                  </a:cubicBezTo>
                  <a:cubicBezTo>
                    <a:pt x="38" y="10"/>
                    <a:pt x="38" y="10"/>
                    <a:pt x="38" y="10"/>
                  </a:cubicBezTo>
                  <a:cubicBezTo>
                    <a:pt x="34" y="4"/>
                    <a:pt x="28" y="0"/>
                    <a:pt x="20" y="0"/>
                  </a:cubicBezTo>
                  <a:cubicBezTo>
                    <a:pt x="9" y="0"/>
                    <a:pt x="0" y="9"/>
                    <a:pt x="0" y="20"/>
                  </a:cubicBezTo>
                  <a:cubicBezTo>
                    <a:pt x="0" y="74"/>
                    <a:pt x="0" y="74"/>
                    <a:pt x="0" y="74"/>
                  </a:cubicBezTo>
                  <a:cubicBezTo>
                    <a:pt x="21" y="74"/>
                    <a:pt x="21" y="74"/>
                    <a:pt x="21" y="74"/>
                  </a:cubicBezTo>
                  <a:cubicBezTo>
                    <a:pt x="21" y="29"/>
                    <a:pt x="21" y="29"/>
                    <a:pt x="21" y="29"/>
                  </a:cubicBezTo>
                  <a:cubicBezTo>
                    <a:pt x="21" y="27"/>
                    <a:pt x="22" y="26"/>
                    <a:pt x="24" y="26"/>
                  </a:cubicBezTo>
                  <a:cubicBezTo>
                    <a:pt x="25" y="26"/>
                    <a:pt x="26" y="26"/>
                    <a:pt x="26" y="27"/>
                  </a:cubicBezTo>
                  <a:cubicBezTo>
                    <a:pt x="53" y="74"/>
                    <a:pt x="53" y="74"/>
                    <a:pt x="53" y="74"/>
                  </a:cubicBezTo>
                  <a:cubicBezTo>
                    <a:pt x="73" y="74"/>
                    <a:pt x="73" y="74"/>
                    <a:pt x="73" y="74"/>
                  </a:cubicBezTo>
                  <a:cubicBezTo>
                    <a:pt x="73" y="74"/>
                    <a:pt x="100" y="27"/>
                    <a:pt x="100" y="27"/>
                  </a:cubicBezTo>
                  <a:cubicBezTo>
                    <a:pt x="100" y="26"/>
                    <a:pt x="101" y="26"/>
                    <a:pt x="102" y="26"/>
                  </a:cubicBezTo>
                  <a:cubicBezTo>
                    <a:pt x="104" y="26"/>
                    <a:pt x="105" y="27"/>
                    <a:pt x="105" y="29"/>
                  </a:cubicBezTo>
                  <a:cubicBezTo>
                    <a:pt x="105" y="74"/>
                    <a:pt x="105" y="74"/>
                    <a:pt x="105" y="74"/>
                  </a:cubicBezTo>
                  <a:cubicBezTo>
                    <a:pt x="126" y="74"/>
                    <a:pt x="126" y="74"/>
                    <a:pt x="126" y="74"/>
                  </a:cubicBezTo>
                  <a:cubicBezTo>
                    <a:pt x="126" y="20"/>
                    <a:pt x="126" y="20"/>
                    <a:pt x="126" y="20"/>
                  </a:cubicBezTo>
                  <a:cubicBezTo>
                    <a:pt x="126" y="9"/>
                    <a:pt x="117" y="0"/>
                    <a:pt x="106" y="0"/>
                  </a:cubicBezTo>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1" name="Freeform 11"/>
            <p:cNvSpPr>
              <a:spLocks/>
            </p:cNvSpPr>
            <p:nvPr/>
          </p:nvSpPr>
          <p:spPr bwMode="auto">
            <a:xfrm>
              <a:off x="7401641" y="3208512"/>
              <a:ext cx="450285" cy="780788"/>
            </a:xfrm>
            <a:custGeom>
              <a:avLst/>
              <a:gdLst/>
              <a:ahLst/>
              <a:cxnLst>
                <a:cxn ang="0">
                  <a:pos x="80" y="14"/>
                </a:cxn>
                <a:cxn ang="0">
                  <a:pos x="80" y="95"/>
                </a:cxn>
                <a:cxn ang="0">
                  <a:pos x="77" y="98"/>
                </a:cxn>
                <a:cxn ang="0">
                  <a:pos x="75" y="97"/>
                </a:cxn>
                <a:cxn ang="0">
                  <a:pos x="36" y="50"/>
                </a:cxn>
                <a:cxn ang="0">
                  <a:pos x="20" y="42"/>
                </a:cxn>
                <a:cxn ang="0">
                  <a:pos x="0" y="63"/>
                </a:cxn>
                <a:cxn ang="0">
                  <a:pos x="0" y="175"/>
                </a:cxn>
                <a:cxn ang="0">
                  <a:pos x="21" y="161"/>
                </a:cxn>
                <a:cxn ang="0">
                  <a:pos x="21" y="68"/>
                </a:cxn>
                <a:cxn ang="0">
                  <a:pos x="24" y="65"/>
                </a:cxn>
                <a:cxn ang="0">
                  <a:pos x="26" y="66"/>
                </a:cxn>
                <a:cxn ang="0">
                  <a:pos x="65" y="113"/>
                </a:cxn>
                <a:cxn ang="0">
                  <a:pos x="81" y="120"/>
                </a:cxn>
                <a:cxn ang="0">
                  <a:pos x="101" y="100"/>
                </a:cxn>
                <a:cxn ang="0">
                  <a:pos x="101" y="0"/>
                </a:cxn>
                <a:cxn ang="0">
                  <a:pos x="80" y="14"/>
                </a:cxn>
              </a:cxnLst>
              <a:rect l="0" t="0" r="r" b="b"/>
              <a:pathLst>
                <a:path w="101" h="175">
                  <a:moveTo>
                    <a:pt x="80" y="14"/>
                  </a:moveTo>
                  <a:cubicBezTo>
                    <a:pt x="80" y="95"/>
                    <a:pt x="80" y="95"/>
                    <a:pt x="80" y="95"/>
                  </a:cubicBezTo>
                  <a:cubicBezTo>
                    <a:pt x="80" y="97"/>
                    <a:pt x="79" y="98"/>
                    <a:pt x="77" y="98"/>
                  </a:cubicBezTo>
                  <a:cubicBezTo>
                    <a:pt x="76" y="98"/>
                    <a:pt x="76" y="98"/>
                    <a:pt x="75" y="97"/>
                  </a:cubicBezTo>
                  <a:cubicBezTo>
                    <a:pt x="75" y="97"/>
                    <a:pt x="36" y="50"/>
                    <a:pt x="36" y="50"/>
                  </a:cubicBezTo>
                  <a:cubicBezTo>
                    <a:pt x="32" y="45"/>
                    <a:pt x="27" y="42"/>
                    <a:pt x="20" y="42"/>
                  </a:cubicBezTo>
                  <a:cubicBezTo>
                    <a:pt x="9" y="42"/>
                    <a:pt x="0" y="51"/>
                    <a:pt x="0" y="63"/>
                  </a:cubicBezTo>
                  <a:cubicBezTo>
                    <a:pt x="0" y="175"/>
                    <a:pt x="0" y="175"/>
                    <a:pt x="0" y="175"/>
                  </a:cubicBezTo>
                  <a:cubicBezTo>
                    <a:pt x="21" y="161"/>
                    <a:pt x="21" y="161"/>
                    <a:pt x="21" y="161"/>
                  </a:cubicBezTo>
                  <a:cubicBezTo>
                    <a:pt x="21" y="68"/>
                    <a:pt x="21" y="68"/>
                    <a:pt x="21" y="68"/>
                  </a:cubicBezTo>
                  <a:cubicBezTo>
                    <a:pt x="21" y="66"/>
                    <a:pt x="22" y="65"/>
                    <a:pt x="24" y="65"/>
                  </a:cubicBezTo>
                  <a:cubicBezTo>
                    <a:pt x="25" y="65"/>
                    <a:pt x="26" y="65"/>
                    <a:pt x="26" y="66"/>
                  </a:cubicBezTo>
                  <a:cubicBezTo>
                    <a:pt x="26" y="66"/>
                    <a:pt x="65" y="113"/>
                    <a:pt x="65" y="113"/>
                  </a:cubicBezTo>
                  <a:cubicBezTo>
                    <a:pt x="69" y="118"/>
                    <a:pt x="75" y="120"/>
                    <a:pt x="81" y="120"/>
                  </a:cubicBezTo>
                  <a:cubicBezTo>
                    <a:pt x="92" y="120"/>
                    <a:pt x="101" y="111"/>
                    <a:pt x="101" y="100"/>
                  </a:cubicBezTo>
                  <a:cubicBezTo>
                    <a:pt x="101" y="0"/>
                    <a:pt x="101" y="0"/>
                    <a:pt x="101" y="0"/>
                  </a:cubicBezTo>
                  <a:lnTo>
                    <a:pt x="80" y="14"/>
                  </a:lnTo>
                  <a:close/>
                </a:path>
              </a:pathLst>
            </a:custGeom>
            <a:solidFill>
              <a:srgbClr val="517485"/>
            </a:solidFill>
            <a:ln w="9525">
              <a:noFill/>
              <a:round/>
              <a:headEnd/>
              <a:tailEnd/>
            </a:ln>
          </p:spPr>
          <p:txBody>
            <a:bodyPr vert="horz" wrap="square" lIns="91440" tIns="45720" rIns="91440" bIns="45720" numCol="1" anchor="t" anchorCtr="0" compatLnSpc="1">
              <a:prstTxWarp prst="textNoShape">
                <a:avLst/>
              </a:prstTxWarp>
            </a:bodyPr>
            <a:lstStyle/>
            <a:p>
              <a:endParaRPr lang="fr-FR" dirty="0"/>
            </a:p>
          </p:txBody>
        </p:sp>
      </p:grpSp>
      <p:cxnSp>
        <p:nvCxnSpPr>
          <p:cNvPr id="22" name="Straight Connector 27"/>
          <p:cNvCxnSpPr/>
          <p:nvPr/>
        </p:nvCxnSpPr>
        <p:spPr>
          <a:xfrm>
            <a:off x="0" y="1084231"/>
            <a:ext cx="9144000" cy="0"/>
          </a:xfrm>
          <a:prstGeom prst="line">
            <a:avLst/>
          </a:prstGeom>
          <a:ln>
            <a:solidFill>
              <a:srgbClr val="E84E0F"/>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138891"/>
            <a:ext cx="8229600" cy="914400"/>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23" name="Rectangle 39"/>
          <p:cNvSpPr>
            <a:spLocks noChangeArrowheads="1"/>
          </p:cNvSpPr>
          <p:nvPr/>
        </p:nvSpPr>
        <p:spPr bwMode="auto">
          <a:xfrm>
            <a:off x="0" y="0"/>
            <a:ext cx="9144000" cy="107950"/>
          </a:xfrm>
          <a:prstGeom prst="rect">
            <a:avLst/>
          </a:prstGeom>
          <a:solidFill>
            <a:srgbClr val="E94E0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fade/>
  </p:transition>
  <p:txStyles>
    <p:titleStyle>
      <a:lvl1pPr algn="l" defTabSz="914400" rtl="0" eaLnBrk="1" latinLnBrk="0" hangingPunct="1">
        <a:spcBef>
          <a:spcPct val="0"/>
        </a:spcBef>
        <a:buNone/>
        <a:defRPr sz="2800" b="1" kern="1200" cap="small" baseline="0">
          <a:solidFill>
            <a:schemeClr val="accent4"/>
          </a:solidFill>
          <a:latin typeface="+mj-lt"/>
          <a:ea typeface="+mj-ea"/>
          <a:cs typeface="+mj-cs"/>
        </a:defRPr>
      </a:lvl1pPr>
    </p:titleStyle>
    <p:bodyStyle>
      <a:lvl1pPr marL="284400" indent="-284400" algn="l" defTabSz="914400" rtl="0" eaLnBrk="1" latinLnBrk="0" hangingPunct="1">
        <a:spcBef>
          <a:spcPts val="0"/>
        </a:spcBef>
        <a:spcAft>
          <a:spcPts val="400"/>
        </a:spcAft>
        <a:buClr>
          <a:schemeClr val="accent4"/>
        </a:buClr>
        <a:buFont typeface="Wingdings 2" pitchFamily="18" charset="2"/>
        <a:buChar char="¾"/>
        <a:defRPr sz="2400" b="1" kern="1200" cap="small" baseline="0">
          <a:solidFill>
            <a:schemeClr val="tx1"/>
          </a:solidFill>
          <a:latin typeface="+mn-lt"/>
          <a:ea typeface="+mn-ea"/>
          <a:cs typeface="+mn-cs"/>
        </a:defRPr>
      </a:lvl1pPr>
      <a:lvl2pPr marL="561600" indent="-201600" algn="l" defTabSz="914400" rtl="0" eaLnBrk="1" latinLnBrk="0" hangingPunct="1">
        <a:spcBef>
          <a:spcPts val="0"/>
        </a:spcBef>
        <a:spcAft>
          <a:spcPts val="400"/>
        </a:spcAft>
        <a:buClr>
          <a:schemeClr val="accent1"/>
        </a:buClr>
        <a:buFont typeface="Wingdings 2" pitchFamily="18" charset="2"/>
        <a:buChar char="¡"/>
        <a:defRPr sz="2000" kern="1200">
          <a:solidFill>
            <a:schemeClr val="tx1"/>
          </a:solidFill>
          <a:latin typeface="+mn-lt"/>
          <a:ea typeface="+mn-ea"/>
          <a:cs typeface="+mn-cs"/>
        </a:defRPr>
      </a:lvl2pPr>
      <a:lvl3pPr marL="946800" indent="-201600" algn="l" defTabSz="914400" rtl="0" eaLnBrk="1" latinLnBrk="0" hangingPunct="1">
        <a:spcBef>
          <a:spcPts val="0"/>
        </a:spcBef>
        <a:spcAft>
          <a:spcPts val="400"/>
        </a:spcAft>
        <a:buClr>
          <a:schemeClr val="accent4"/>
        </a:buClr>
        <a:buFont typeface="Wingdings 2" pitchFamily="18" charset="2"/>
        <a:buChar char="¡"/>
        <a:defRPr sz="1600" kern="1200">
          <a:solidFill>
            <a:schemeClr val="tx1"/>
          </a:solidFill>
          <a:latin typeface="+mn-lt"/>
          <a:ea typeface="+mn-ea"/>
          <a:cs typeface="+mn-cs"/>
        </a:defRPr>
      </a:lvl3pPr>
      <a:lvl4pPr marL="1324800" indent="-230400" algn="l" defTabSz="914400" rtl="0" eaLnBrk="1" latinLnBrk="0" hangingPunct="1">
        <a:spcBef>
          <a:spcPts val="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400"/>
        </a:spcAft>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vmlDrawing" Target="../drawings/vmlDrawing8.vml"/><Relationship Id="rId5" Type="http://schemas.openxmlformats.org/officeDocument/2006/relationships/image" Target="../media/image17.png"/><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vmlDrawing" Target="../drawings/vmlDrawing9.vml"/><Relationship Id="rId5" Type="http://schemas.openxmlformats.org/officeDocument/2006/relationships/image" Target="../media/image18.png"/><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vmlDrawing" Target="../drawings/vmlDrawing10.vml"/><Relationship Id="rId5" Type="http://schemas.openxmlformats.org/officeDocument/2006/relationships/image" Target="../media/image19.png"/><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vmlDrawing" Target="../drawings/vmlDrawing11.vml"/><Relationship Id="rId5" Type="http://schemas.openxmlformats.org/officeDocument/2006/relationships/image" Target="../media/image20.png"/><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vmlDrawing" Target="../drawings/vmlDrawing12.vml"/><Relationship Id="rId5" Type="http://schemas.openxmlformats.org/officeDocument/2006/relationships/image" Target="../media/image21.png"/><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vmlDrawing" Target="../drawings/vmlDrawing13.vml"/><Relationship Id="rId5" Type="http://schemas.openxmlformats.org/officeDocument/2006/relationships/image" Target="../media/image21.png"/><Relationship Id="rId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vmlDrawing" Target="../drawings/vmlDrawing14.vml"/><Relationship Id="rId5" Type="http://schemas.openxmlformats.org/officeDocument/2006/relationships/image" Target="../media/image22.png"/><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vmlDrawing" Target="../drawings/vmlDrawing15.vml"/><Relationship Id="rId5" Type="http://schemas.openxmlformats.org/officeDocument/2006/relationships/image" Target="../media/image23.png"/><Relationship Id="rId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vmlDrawing" Target="../drawings/vmlDrawing16.vml"/><Relationship Id="rId5" Type="http://schemas.openxmlformats.org/officeDocument/2006/relationships/image" Target="../media/image24.png"/><Relationship Id="rId4" Type="http://schemas.openxmlformats.org/officeDocument/2006/relationships/oleObject" Target="../embeddings/oleObject1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vmlDrawing" Target="../drawings/vmlDrawing17.vml"/><Relationship Id="rId5" Type="http://schemas.openxmlformats.org/officeDocument/2006/relationships/image" Target="../media/image25.png"/><Relationship Id="rId4" Type="http://schemas.openxmlformats.org/officeDocument/2006/relationships/oleObject" Target="../embeddings/oleObject17.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vmlDrawing" Target="../drawings/vmlDrawing5.vml"/><Relationship Id="rId5" Type="http://schemas.openxmlformats.org/officeDocument/2006/relationships/image" Target="../media/image7.png"/><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vmlDrawing" Target="../drawings/vmlDrawing18.vml"/><Relationship Id="rId5" Type="http://schemas.openxmlformats.org/officeDocument/2006/relationships/image" Target="../media/image26.png"/><Relationship Id="rId4"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vmlDrawing" Target="../drawings/vmlDrawing19.vml"/><Relationship Id="rId5" Type="http://schemas.openxmlformats.org/officeDocument/2006/relationships/image" Target="../media/image27.png"/><Relationship Id="rId4"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vmlDrawing" Target="../drawings/vmlDrawing20.vml"/><Relationship Id="rId5" Type="http://schemas.openxmlformats.org/officeDocument/2006/relationships/image" Target="../media/image28.png"/><Relationship Id="rId4" Type="http://schemas.openxmlformats.org/officeDocument/2006/relationships/oleObject" Target="../embeddings/oleObject20.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vmlDrawing" Target="../drawings/vmlDrawing21.vml"/><Relationship Id="rId5" Type="http://schemas.openxmlformats.org/officeDocument/2006/relationships/image" Target="../media/image29.png"/><Relationship Id="rId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vmlDrawing" Target="../drawings/vmlDrawing22.vml"/><Relationship Id="rId5" Type="http://schemas.openxmlformats.org/officeDocument/2006/relationships/image" Target="../media/image30.png"/><Relationship Id="rId4"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vmlDrawing" Target="../drawings/vmlDrawing23.vml"/><Relationship Id="rId5" Type="http://schemas.openxmlformats.org/officeDocument/2006/relationships/image" Target="../media/image31.png"/><Relationship Id="rId4" Type="http://schemas.openxmlformats.org/officeDocument/2006/relationships/oleObject" Target="../embeddings/oleObject2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vmlDrawing" Target="../drawings/vmlDrawing24.vml"/><Relationship Id="rId5" Type="http://schemas.openxmlformats.org/officeDocument/2006/relationships/image" Target="../media/image31.png"/><Relationship Id="rId4" Type="http://schemas.openxmlformats.org/officeDocument/2006/relationships/oleObject" Target="../embeddings/oleObject24.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vmlDrawing" Target="../drawings/vmlDrawing25.vml"/><Relationship Id="rId5" Type="http://schemas.openxmlformats.org/officeDocument/2006/relationships/image" Target="../media/image32.png"/><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vmlDrawing" Target="../drawings/vmlDrawing26.vml"/><Relationship Id="rId5" Type="http://schemas.openxmlformats.org/officeDocument/2006/relationships/image" Target="../media/image33.png"/><Relationship Id="rId4" Type="http://schemas.openxmlformats.org/officeDocument/2006/relationships/oleObject" Target="../embeddings/oleObject26.bin"/></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vmlDrawing" Target="../drawings/vmlDrawing6.v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vmlDrawing" Target="../drawings/vmlDrawing27.vml"/><Relationship Id="rId5" Type="http://schemas.openxmlformats.org/officeDocument/2006/relationships/image" Target="../media/image56.png"/><Relationship Id="rId4" Type="http://schemas.openxmlformats.org/officeDocument/2006/relationships/oleObject" Target="../embeddings/oleObject2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vmlDrawing" Target="../drawings/vmlDrawing28.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oleObject" Target="../embeddings/oleObject28.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vmlDrawing" Target="../drawings/vmlDrawing29.v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oleObject" Target="../embeddings/oleObject29.bin"/></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tags" Target="../tags/tag6.xml"/><Relationship Id="rId16" Type="http://schemas.openxmlformats.org/officeDocument/2006/relationships/image" Target="../media/image6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63.jpeg"/><Relationship Id="rId5" Type="http://schemas.openxmlformats.org/officeDocument/2006/relationships/tags" Target="../tags/tag9.xml"/><Relationship Id="rId15" Type="http://schemas.openxmlformats.org/officeDocument/2006/relationships/image" Target="../media/image67.png"/><Relationship Id="rId10" Type="http://schemas.openxmlformats.org/officeDocument/2006/relationships/notesSlide" Target="../notesSlides/notesSlide56.xml"/><Relationship Id="rId4" Type="http://schemas.openxmlformats.org/officeDocument/2006/relationships/tags" Target="../tags/tag8.xml"/><Relationship Id="rId9" Type="http://schemas.openxmlformats.org/officeDocument/2006/relationships/slideLayout" Target="../slideLayouts/slideLayout23.xml"/><Relationship Id="rId14" Type="http://schemas.openxmlformats.org/officeDocument/2006/relationships/image" Target="../media/image66.w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4.jp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vmlDrawing" Target="../drawings/vmlDrawing7.vml"/><Relationship Id="rId5" Type="http://schemas.openxmlformats.org/officeDocument/2006/relationships/image" Target="../media/image16.png"/><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1371" b="24447"/>
          <a:stretch/>
        </p:blipFill>
        <p:spPr/>
      </p:pic>
      <p:sp>
        <p:nvSpPr>
          <p:cNvPr id="10" name="Rectangle 2">
            <a:extLst>
              <a:ext uri="{FF2B5EF4-FFF2-40B4-BE49-F238E27FC236}">
                <a16:creationId xmlns:a16="http://schemas.microsoft.com/office/drawing/2014/main" id="{358EAB35-5892-4D5E-A164-35B56AE33E4A}"/>
              </a:ext>
            </a:extLst>
          </p:cNvPr>
          <p:cNvSpPr>
            <a:spLocks noGrp="1" noChangeArrowheads="1"/>
          </p:cNvSpPr>
          <p:nvPr>
            <p:ph type="ctrTitle"/>
          </p:nvPr>
        </p:nvSpPr>
        <p:spPr>
          <a:xfrm>
            <a:off x="3353488" y="510580"/>
            <a:ext cx="5655213" cy="1376447"/>
          </a:xfrm>
        </p:spPr>
        <p:txBody>
          <a:bodyPr anchor="ctr"/>
          <a:lstStyle/>
          <a:p>
            <a:r>
              <a:rPr lang="en-US" altLang="en-US" sz="2400" dirty="0"/>
              <a:t>Session 3:</a:t>
            </a:r>
            <a:br>
              <a:rPr lang="en-US" altLang="en-US" sz="2400" dirty="0"/>
            </a:br>
            <a:r>
              <a:rPr lang="en-US" altLang="en-US" sz="2400" dirty="0"/>
              <a:t>Fuse Construction &amp; Performance</a:t>
            </a:r>
          </a:p>
        </p:txBody>
      </p:sp>
    </p:spTree>
    <p:extLst>
      <p:ext uri="{BB962C8B-B14F-4D97-AF65-F5344CB8AC3E}">
        <p14:creationId xmlns:p14="http://schemas.microsoft.com/office/powerpoint/2010/main" val="25714876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50" name="Object 2"/>
          <p:cNvGraphicFramePr>
            <a:graphicFrameLocks noChangeAspect="1"/>
          </p:cNvGraphicFramePr>
          <p:nvPr>
            <p:extLst>
              <p:ext uri="{D42A27DB-BD31-4B8C-83A1-F6EECF244321}">
                <p14:modId xmlns:p14="http://schemas.microsoft.com/office/powerpoint/2010/main" val="328476195"/>
              </p:ext>
            </p:extLst>
          </p:nvPr>
        </p:nvGraphicFramePr>
        <p:xfrm>
          <a:off x="269875" y="1914831"/>
          <a:ext cx="3489325" cy="3087688"/>
        </p:xfrm>
        <a:graphic>
          <a:graphicData uri="http://schemas.openxmlformats.org/presentationml/2006/ole">
            <mc:AlternateContent xmlns:mc="http://schemas.openxmlformats.org/markup-compatibility/2006">
              <mc:Choice xmlns:v="urn:schemas-microsoft-com:vml" Requires="v">
                <p:oleObj spid="_x0000_s9239" name="Bitmap Image" r:id="rId4" imgW="3115110" imgH="2685714" progId="Paint.Picture">
                  <p:embed/>
                </p:oleObj>
              </mc:Choice>
              <mc:Fallback>
                <p:oleObj name="Bitmap Image" r:id="rId4" imgW="3115110" imgH="2685714"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07" b="-691"/>
                      <a:stretch>
                        <a:fillRect/>
                      </a:stretch>
                    </p:blipFill>
                    <p:spPr bwMode="auto">
                      <a:xfrm>
                        <a:off x="269875" y="1914831"/>
                        <a:ext cx="3489325" cy="308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8051" name="Arc 3"/>
          <p:cNvSpPr>
            <a:spLocks/>
          </p:cNvSpPr>
          <p:nvPr/>
        </p:nvSpPr>
        <p:spPr bwMode="auto">
          <a:xfrm flipH="1">
            <a:off x="1762125" y="1521131"/>
            <a:ext cx="1147763" cy="5667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52" name="Text Box 4"/>
          <p:cNvSpPr txBox="1">
            <a:spLocks noChangeArrowheads="1"/>
          </p:cNvSpPr>
          <p:nvPr/>
        </p:nvSpPr>
        <p:spPr bwMode="auto">
          <a:xfrm>
            <a:off x="2692400" y="1303644"/>
            <a:ext cx="134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Blade</a:t>
            </a:r>
          </a:p>
        </p:txBody>
      </p:sp>
      <p:sp>
        <p:nvSpPr>
          <p:cNvPr id="5" name="Title 1">
            <a:extLst>
              <a:ext uri="{FF2B5EF4-FFF2-40B4-BE49-F238E27FC236}">
                <a16:creationId xmlns:a16="http://schemas.microsoft.com/office/drawing/2014/main" id="{7C5F4FB0-1EC2-402C-A091-86606AC5C71F}"/>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330470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58051"/>
                                        </p:tgtEl>
                                        <p:attrNameLst>
                                          <p:attrName>style.visibility</p:attrName>
                                        </p:attrNameLst>
                                      </p:cBhvr>
                                      <p:to>
                                        <p:strVal val="visible"/>
                                      </p:to>
                                    </p:set>
                                    <p:animEffect transition="in" filter="strips(upRight)">
                                      <p:cBhvr>
                                        <p:cTn id="7" dur="500"/>
                                        <p:tgtEl>
                                          <p:spTgt spid="25805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animBg="1"/>
      <p:bldP spid="25805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2"/>
          <p:cNvGraphicFramePr>
            <a:graphicFrameLocks noChangeAspect="1"/>
          </p:cNvGraphicFramePr>
          <p:nvPr>
            <p:extLst>
              <p:ext uri="{D42A27DB-BD31-4B8C-83A1-F6EECF244321}">
                <p14:modId xmlns:p14="http://schemas.microsoft.com/office/powerpoint/2010/main" val="1114996929"/>
              </p:ext>
            </p:extLst>
          </p:nvPr>
        </p:nvGraphicFramePr>
        <p:xfrm>
          <a:off x="255588" y="1897369"/>
          <a:ext cx="5805487" cy="3186112"/>
        </p:xfrm>
        <a:graphic>
          <a:graphicData uri="http://schemas.openxmlformats.org/presentationml/2006/ole">
            <mc:AlternateContent xmlns:mc="http://schemas.openxmlformats.org/markup-compatibility/2006">
              <mc:Choice xmlns:v="urn:schemas-microsoft-com:vml" Requires="v">
                <p:oleObj spid="_x0000_s10263" name="Bitmap Image" r:id="rId4" imgW="5087060" imgH="2752381" progId="Paint.Picture">
                  <p:embed/>
                </p:oleObj>
              </mc:Choice>
              <mc:Fallback>
                <p:oleObj name="Bitmap Image" r:id="rId4" imgW="5087060" imgH="2752381"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56" b="-84"/>
                      <a:stretch>
                        <a:fillRect/>
                      </a:stretch>
                    </p:blipFill>
                    <p:spPr bwMode="auto">
                      <a:xfrm>
                        <a:off x="255588" y="1897369"/>
                        <a:ext cx="5805487" cy="31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0099" name="Arc 3"/>
          <p:cNvSpPr>
            <a:spLocks/>
          </p:cNvSpPr>
          <p:nvPr/>
        </p:nvSpPr>
        <p:spPr bwMode="auto">
          <a:xfrm rot="16121360" flipV="1">
            <a:off x="6169818" y="3831738"/>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00" name="Text Box 4"/>
          <p:cNvSpPr txBox="1">
            <a:spLocks noChangeArrowheads="1"/>
          </p:cNvSpPr>
          <p:nvPr/>
        </p:nvSpPr>
        <p:spPr bwMode="auto">
          <a:xfrm>
            <a:off x="6151563" y="4461181"/>
            <a:ext cx="1611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Element</a:t>
            </a:r>
          </a:p>
        </p:txBody>
      </p:sp>
      <p:sp>
        <p:nvSpPr>
          <p:cNvPr id="5" name="Title 1">
            <a:extLst>
              <a:ext uri="{FF2B5EF4-FFF2-40B4-BE49-F238E27FC236}">
                <a16:creationId xmlns:a16="http://schemas.microsoft.com/office/drawing/2014/main" id="{F201F685-1425-4AF1-B410-DC1969F21BE0}"/>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61749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strips(downRight)">
                                      <p:cBhvr>
                                        <p:cTn id="7" dur="500"/>
                                        <p:tgtEl>
                                          <p:spTgt spid="26009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0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p:bldP spid="26010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42" name="Object 2"/>
          <p:cNvGraphicFramePr>
            <a:graphicFrameLocks noChangeAspect="1"/>
          </p:cNvGraphicFramePr>
          <p:nvPr>
            <p:extLst>
              <p:ext uri="{D42A27DB-BD31-4B8C-83A1-F6EECF244321}">
                <p14:modId xmlns:p14="http://schemas.microsoft.com/office/powerpoint/2010/main" val="519573369"/>
              </p:ext>
            </p:extLst>
          </p:nvPr>
        </p:nvGraphicFramePr>
        <p:xfrm>
          <a:off x="260350" y="1843088"/>
          <a:ext cx="5868988" cy="3024187"/>
        </p:xfrm>
        <a:graphic>
          <a:graphicData uri="http://schemas.openxmlformats.org/presentationml/2006/ole">
            <mc:AlternateContent xmlns:mc="http://schemas.openxmlformats.org/markup-compatibility/2006">
              <mc:Choice xmlns:v="urn:schemas-microsoft-com:vml" Requires="v">
                <p:oleObj spid="_x0000_s11287" name="Bitmap Image" r:id="rId4" imgW="4990476" imgH="2685714" progId="Paint.Picture">
                  <p:embed/>
                </p:oleObj>
              </mc:Choice>
              <mc:Fallback>
                <p:oleObj name="Bitmap Image" r:id="rId4" imgW="4990476" imgH="2685714"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71" r="-883" b="2193"/>
                      <a:stretch>
                        <a:fillRect/>
                      </a:stretch>
                    </p:blipFill>
                    <p:spPr bwMode="auto">
                      <a:xfrm>
                        <a:off x="260350" y="1843088"/>
                        <a:ext cx="5868988"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43" name="Arc 3"/>
          <p:cNvSpPr>
            <a:spLocks/>
          </p:cNvSpPr>
          <p:nvPr/>
        </p:nvSpPr>
        <p:spPr bwMode="auto">
          <a:xfrm rot="16121360" flipV="1">
            <a:off x="6169818" y="3793332"/>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44" name="Text Box 4"/>
          <p:cNvSpPr txBox="1">
            <a:spLocks noChangeArrowheads="1"/>
          </p:cNvSpPr>
          <p:nvPr/>
        </p:nvSpPr>
        <p:spPr bwMode="auto">
          <a:xfrm>
            <a:off x="6151563" y="4422775"/>
            <a:ext cx="1611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Elements</a:t>
            </a:r>
          </a:p>
        </p:txBody>
      </p:sp>
      <p:sp>
        <p:nvSpPr>
          <p:cNvPr id="5" name="Title 1">
            <a:extLst>
              <a:ext uri="{FF2B5EF4-FFF2-40B4-BE49-F238E27FC236}">
                <a16:creationId xmlns:a16="http://schemas.microsoft.com/office/drawing/2014/main" id="{D9E5CCC5-3609-499C-95D3-766014D6A324}"/>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408499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90" name="Object 2"/>
          <p:cNvGraphicFramePr>
            <a:graphicFrameLocks noChangeAspect="1"/>
          </p:cNvGraphicFramePr>
          <p:nvPr>
            <p:extLst>
              <p:ext uri="{D42A27DB-BD31-4B8C-83A1-F6EECF244321}">
                <p14:modId xmlns:p14="http://schemas.microsoft.com/office/powerpoint/2010/main" val="3200332530"/>
              </p:ext>
            </p:extLst>
          </p:nvPr>
        </p:nvGraphicFramePr>
        <p:xfrm>
          <a:off x="295275" y="1862138"/>
          <a:ext cx="8401050" cy="4140200"/>
        </p:xfrm>
        <a:graphic>
          <a:graphicData uri="http://schemas.openxmlformats.org/presentationml/2006/ole">
            <mc:AlternateContent xmlns:mc="http://schemas.openxmlformats.org/markup-compatibility/2006">
              <mc:Choice xmlns:v="urn:schemas-microsoft-com:vml" Requires="v">
                <p:oleObj spid="_x0000_s12311" name="Bitmap Image" r:id="rId4" imgW="7323810" imgH="3629532" progId="Paint.Picture">
                  <p:embed/>
                </p:oleObj>
              </mc:Choice>
              <mc:Fallback>
                <p:oleObj name="Bitmap Image" r:id="rId4" imgW="7323810" imgH="362953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552"/>
                      <a:stretch>
                        <a:fillRect/>
                      </a:stretch>
                    </p:blipFill>
                    <p:spPr bwMode="auto">
                      <a:xfrm>
                        <a:off x="295275" y="1862138"/>
                        <a:ext cx="840105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8291" name="Arc 3"/>
          <p:cNvSpPr>
            <a:spLocks/>
          </p:cNvSpPr>
          <p:nvPr/>
        </p:nvSpPr>
        <p:spPr bwMode="auto">
          <a:xfrm rot="10590953" flipH="1" flipV="1">
            <a:off x="5570538" y="1574800"/>
            <a:ext cx="881062" cy="1233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92" name="Text Box 4"/>
          <p:cNvSpPr txBox="1">
            <a:spLocks noChangeArrowheads="1"/>
          </p:cNvSpPr>
          <p:nvPr/>
        </p:nvSpPr>
        <p:spPr bwMode="auto">
          <a:xfrm>
            <a:off x="3889375" y="1277938"/>
            <a:ext cx="1709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Blade-Block assembly</a:t>
            </a:r>
          </a:p>
        </p:txBody>
      </p:sp>
      <p:sp>
        <p:nvSpPr>
          <p:cNvPr id="5" name="Title 1">
            <a:extLst>
              <a:ext uri="{FF2B5EF4-FFF2-40B4-BE49-F238E27FC236}">
                <a16:creationId xmlns:a16="http://schemas.microsoft.com/office/drawing/2014/main" id="{8FE1160E-DFB6-488E-B065-E1004F38C508}"/>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2453313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68291"/>
                                        </p:tgtEl>
                                        <p:attrNameLst>
                                          <p:attrName>style.visibility</p:attrName>
                                        </p:attrNameLst>
                                      </p:cBhvr>
                                      <p:to>
                                        <p:strVal val="visible"/>
                                      </p:to>
                                    </p:set>
                                    <p:animEffect transition="in" filter="strips(upLeft)">
                                      <p:cBhvr>
                                        <p:cTn id="7" dur="500"/>
                                        <p:tgtEl>
                                          <p:spTgt spid="26829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0338" name="Object 2"/>
          <p:cNvGraphicFramePr>
            <a:graphicFrameLocks noChangeAspect="1"/>
          </p:cNvGraphicFramePr>
          <p:nvPr>
            <p:extLst>
              <p:ext uri="{D42A27DB-BD31-4B8C-83A1-F6EECF244321}">
                <p14:modId xmlns:p14="http://schemas.microsoft.com/office/powerpoint/2010/main" val="4128900833"/>
              </p:ext>
            </p:extLst>
          </p:nvPr>
        </p:nvGraphicFramePr>
        <p:xfrm>
          <a:off x="344488" y="1909763"/>
          <a:ext cx="8453437" cy="4181475"/>
        </p:xfrm>
        <a:graphic>
          <a:graphicData uri="http://schemas.openxmlformats.org/presentationml/2006/ole">
            <mc:AlternateContent xmlns:mc="http://schemas.openxmlformats.org/markup-compatibility/2006">
              <mc:Choice xmlns:v="urn:schemas-microsoft-com:vml" Requires="v">
                <p:oleObj spid="_x0000_s13335" name="Bitmap Image" r:id="rId4" imgW="7354327" imgH="3638095" progId="Paint.Picture">
                  <p:embed/>
                </p:oleObj>
              </mc:Choice>
              <mc:Fallback>
                <p:oleObj name="Bitmap Image" r:id="rId4" imgW="7354327" imgH="3638095"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88" y="1909763"/>
                        <a:ext cx="845343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39" name="Arc 3"/>
          <p:cNvSpPr>
            <a:spLocks/>
          </p:cNvSpPr>
          <p:nvPr/>
        </p:nvSpPr>
        <p:spPr bwMode="auto">
          <a:xfrm rot="10590953" flipV="1">
            <a:off x="5219700" y="1703388"/>
            <a:ext cx="1296988" cy="7413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0" name="Text Box 4"/>
          <p:cNvSpPr txBox="1">
            <a:spLocks noChangeArrowheads="1"/>
          </p:cNvSpPr>
          <p:nvPr/>
        </p:nvSpPr>
        <p:spPr bwMode="auto">
          <a:xfrm>
            <a:off x="6115050" y="1449388"/>
            <a:ext cx="170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Body</a:t>
            </a:r>
          </a:p>
        </p:txBody>
      </p:sp>
      <p:sp>
        <p:nvSpPr>
          <p:cNvPr id="5" name="Title 1">
            <a:extLst>
              <a:ext uri="{FF2B5EF4-FFF2-40B4-BE49-F238E27FC236}">
                <a16:creationId xmlns:a16="http://schemas.microsoft.com/office/drawing/2014/main" id="{A03B3856-13D7-4DB8-88E4-F065FA5ED417}"/>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4277924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strips(upLeft)">
                                      <p:cBhvr>
                                        <p:cTn id="7" dur="500"/>
                                        <p:tgtEl>
                                          <p:spTgt spid="27033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0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nimBg="1"/>
      <p:bldP spid="2703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386" name="Object 2"/>
          <p:cNvGraphicFramePr>
            <a:graphicFrameLocks noChangeAspect="1"/>
          </p:cNvGraphicFramePr>
          <p:nvPr>
            <p:extLst>
              <p:ext uri="{D42A27DB-BD31-4B8C-83A1-F6EECF244321}">
                <p14:modId xmlns:p14="http://schemas.microsoft.com/office/powerpoint/2010/main" val="1062727638"/>
              </p:ext>
            </p:extLst>
          </p:nvPr>
        </p:nvGraphicFramePr>
        <p:xfrm>
          <a:off x="344488" y="1909763"/>
          <a:ext cx="8453437" cy="4181475"/>
        </p:xfrm>
        <a:graphic>
          <a:graphicData uri="http://schemas.openxmlformats.org/presentationml/2006/ole">
            <mc:AlternateContent xmlns:mc="http://schemas.openxmlformats.org/markup-compatibility/2006">
              <mc:Choice xmlns:v="urn:schemas-microsoft-com:vml" Requires="v">
                <p:oleObj spid="_x0000_s14359" name="Bitmap Image" r:id="rId4" imgW="7354327" imgH="3638095" progId="Paint.Picture">
                  <p:embed/>
                </p:oleObj>
              </mc:Choice>
              <mc:Fallback>
                <p:oleObj name="Bitmap Image" r:id="rId4" imgW="7354327" imgH="3638095"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88" y="1909763"/>
                        <a:ext cx="845343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2387" name="Arc 3"/>
          <p:cNvSpPr>
            <a:spLocks/>
          </p:cNvSpPr>
          <p:nvPr/>
        </p:nvSpPr>
        <p:spPr bwMode="auto">
          <a:xfrm rot="21534951" flipV="1">
            <a:off x="2524125" y="4516438"/>
            <a:ext cx="1647825" cy="7413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88" name="Text Box 4"/>
          <p:cNvSpPr txBox="1">
            <a:spLocks noChangeArrowheads="1"/>
          </p:cNvSpPr>
          <p:nvPr/>
        </p:nvSpPr>
        <p:spPr bwMode="auto">
          <a:xfrm>
            <a:off x="1260475" y="5056188"/>
            <a:ext cx="170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Filler</a:t>
            </a:r>
          </a:p>
        </p:txBody>
      </p:sp>
      <p:sp>
        <p:nvSpPr>
          <p:cNvPr id="5" name="Title 1">
            <a:extLst>
              <a:ext uri="{FF2B5EF4-FFF2-40B4-BE49-F238E27FC236}">
                <a16:creationId xmlns:a16="http://schemas.microsoft.com/office/drawing/2014/main" id="{D061CC61-4262-40AB-BDBA-B2B034787AE7}"/>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2090753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strips(upLeft)">
                                      <p:cBhvr>
                                        <p:cTn id="7" dur="500"/>
                                        <p:tgtEl>
                                          <p:spTgt spid="27238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2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animBg="1"/>
      <p:bldP spid="27238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4" name="Object 2"/>
          <p:cNvGraphicFramePr>
            <a:graphicFrameLocks noChangeAspect="1"/>
          </p:cNvGraphicFramePr>
          <p:nvPr>
            <p:extLst>
              <p:ext uri="{D42A27DB-BD31-4B8C-83A1-F6EECF244321}">
                <p14:modId xmlns:p14="http://schemas.microsoft.com/office/powerpoint/2010/main" val="3149542527"/>
              </p:ext>
            </p:extLst>
          </p:nvPr>
        </p:nvGraphicFramePr>
        <p:xfrm>
          <a:off x="0" y="1899513"/>
          <a:ext cx="9144000" cy="3711575"/>
        </p:xfrm>
        <a:graphic>
          <a:graphicData uri="http://schemas.openxmlformats.org/presentationml/2006/ole">
            <mc:AlternateContent xmlns:mc="http://schemas.openxmlformats.org/markup-compatibility/2006">
              <mc:Choice xmlns:v="urn:schemas-microsoft-com:vml" Requires="v">
                <p:oleObj spid="_x0000_s15383" name="Bitmap Image" r:id="rId4" imgW="8202170" imgH="3134162" progId="Paint.Picture">
                  <p:embed/>
                </p:oleObj>
              </mc:Choice>
              <mc:Fallback>
                <p:oleObj name="Bitmap Image" r:id="rId4" imgW="8202170" imgH="313416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0" r="3194"/>
                      <a:stretch>
                        <a:fillRect/>
                      </a:stretch>
                    </p:blipFill>
                    <p:spPr bwMode="auto">
                      <a:xfrm>
                        <a:off x="0" y="1899513"/>
                        <a:ext cx="91440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4435" name="Oval 3"/>
          <p:cNvSpPr>
            <a:spLocks noChangeArrowheads="1"/>
          </p:cNvSpPr>
          <p:nvPr/>
        </p:nvSpPr>
        <p:spPr bwMode="auto">
          <a:xfrm>
            <a:off x="4200525" y="3243906"/>
            <a:ext cx="304800" cy="1000125"/>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1">
            <a:extLst>
              <a:ext uri="{FF2B5EF4-FFF2-40B4-BE49-F238E27FC236}">
                <a16:creationId xmlns:a16="http://schemas.microsoft.com/office/drawing/2014/main" id="{A16A6559-3C55-458A-92C6-7BF7DD63B764}"/>
              </a:ext>
            </a:extLst>
          </p:cNvPr>
          <p:cNvSpPr txBox="1">
            <a:spLocks/>
          </p:cNvSpPr>
          <p:nvPr/>
        </p:nvSpPr>
        <p:spPr>
          <a:xfrm>
            <a:off x="238125" y="381000"/>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Time-Delay/Dual Element</a:t>
            </a:r>
          </a:p>
        </p:txBody>
      </p:sp>
    </p:spTree>
    <p:extLst>
      <p:ext uri="{BB962C8B-B14F-4D97-AF65-F5344CB8AC3E}">
        <p14:creationId xmlns:p14="http://schemas.microsoft.com/office/powerpoint/2010/main" val="184151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4435"/>
                                        </p:tgtEl>
                                        <p:attrNameLst>
                                          <p:attrName>style.visibility</p:attrName>
                                        </p:attrNameLst>
                                      </p:cBhvr>
                                      <p:to>
                                        <p:strVal val="visible"/>
                                      </p:to>
                                    </p:set>
                                    <p:animEffect transition="in" filter="strips(downLeft)">
                                      <p:cBhvr>
                                        <p:cTn id="7"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extLst>
              <p:ext uri="{D42A27DB-BD31-4B8C-83A1-F6EECF244321}">
                <p14:modId xmlns:p14="http://schemas.microsoft.com/office/powerpoint/2010/main" val="4080923702"/>
              </p:ext>
            </p:extLst>
          </p:nvPr>
        </p:nvGraphicFramePr>
        <p:xfrm>
          <a:off x="6086475" y="1979613"/>
          <a:ext cx="1936750" cy="1619250"/>
        </p:xfrm>
        <a:graphic>
          <a:graphicData uri="http://schemas.openxmlformats.org/presentationml/2006/ole">
            <mc:AlternateContent xmlns:mc="http://schemas.openxmlformats.org/markup-compatibility/2006">
              <mc:Choice xmlns:v="urn:schemas-microsoft-com:vml" Requires="v">
                <p:oleObj spid="_x0000_s16407" name="Bitmap Image" r:id="rId4" imgW="1905266" imgH="1590897" progId="Paint.Picture">
                  <p:embed/>
                </p:oleObj>
              </mc:Choice>
              <mc:Fallback>
                <p:oleObj name="Bitmap Image" r:id="rId4" imgW="1905266" imgH="15908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1979613"/>
                        <a:ext cx="19367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483" name="Arc 3"/>
          <p:cNvSpPr>
            <a:spLocks/>
          </p:cNvSpPr>
          <p:nvPr/>
        </p:nvSpPr>
        <p:spPr bwMode="auto">
          <a:xfrm rot="21534951">
            <a:off x="5562600" y="1812925"/>
            <a:ext cx="1119188" cy="5746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4" name="Text Box 4"/>
          <p:cNvSpPr txBox="1">
            <a:spLocks noChangeArrowheads="1"/>
          </p:cNvSpPr>
          <p:nvPr/>
        </p:nvSpPr>
        <p:spPr bwMode="auto">
          <a:xfrm>
            <a:off x="3570288" y="1574800"/>
            <a:ext cx="24241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Spring and Plunger Housing</a:t>
            </a:r>
          </a:p>
        </p:txBody>
      </p:sp>
      <p:sp>
        <p:nvSpPr>
          <p:cNvPr id="5" name="Title 1">
            <a:extLst>
              <a:ext uri="{FF2B5EF4-FFF2-40B4-BE49-F238E27FC236}">
                <a16:creationId xmlns:a16="http://schemas.microsoft.com/office/drawing/2014/main" id="{A83D2CE1-5544-41F6-BC92-24EE0656E3CD}"/>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208199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strips(upLeft)">
                                      <p:cBhvr>
                                        <p:cTn id="7" dur="500"/>
                                        <p:tgtEl>
                                          <p:spTgt spid="27648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6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p:bldP spid="27648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8530" name="Object 2"/>
          <p:cNvGraphicFramePr>
            <a:graphicFrameLocks noChangeAspect="1"/>
          </p:cNvGraphicFramePr>
          <p:nvPr>
            <p:extLst>
              <p:ext uri="{D42A27DB-BD31-4B8C-83A1-F6EECF244321}">
                <p14:modId xmlns:p14="http://schemas.microsoft.com/office/powerpoint/2010/main" val="2334107898"/>
              </p:ext>
            </p:extLst>
          </p:nvPr>
        </p:nvGraphicFramePr>
        <p:xfrm>
          <a:off x="6137275" y="2025650"/>
          <a:ext cx="1843088" cy="1524000"/>
        </p:xfrm>
        <a:graphic>
          <a:graphicData uri="http://schemas.openxmlformats.org/presentationml/2006/ole">
            <mc:AlternateContent xmlns:mc="http://schemas.openxmlformats.org/markup-compatibility/2006">
              <mc:Choice xmlns:v="urn:schemas-microsoft-com:vml" Requires="v">
                <p:oleObj spid="_x0000_s17431" name="Bitmap Image" r:id="rId4" imgW="1800476" imgH="1486107" progId="Paint.Picture">
                  <p:embed/>
                </p:oleObj>
              </mc:Choice>
              <mc:Fallback>
                <p:oleObj name="Bitmap Image" r:id="rId4" imgW="1800476" imgH="148610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275" y="2025650"/>
                        <a:ext cx="184308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8531" name="Arc 3"/>
          <p:cNvSpPr>
            <a:spLocks/>
          </p:cNvSpPr>
          <p:nvPr/>
        </p:nvSpPr>
        <p:spPr bwMode="auto">
          <a:xfrm rot="21534951" flipV="1">
            <a:off x="5795963" y="3055938"/>
            <a:ext cx="1017587" cy="7413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32" name="Text Box 4"/>
          <p:cNvSpPr txBox="1">
            <a:spLocks noChangeArrowheads="1"/>
          </p:cNvSpPr>
          <p:nvPr/>
        </p:nvSpPr>
        <p:spPr bwMode="auto">
          <a:xfrm>
            <a:off x="4486275" y="3551238"/>
            <a:ext cx="170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Spring</a:t>
            </a:r>
          </a:p>
        </p:txBody>
      </p:sp>
      <p:sp>
        <p:nvSpPr>
          <p:cNvPr id="5" name="Title 1">
            <a:extLst>
              <a:ext uri="{FF2B5EF4-FFF2-40B4-BE49-F238E27FC236}">
                <a16:creationId xmlns:a16="http://schemas.microsoft.com/office/drawing/2014/main" id="{BE527AFC-D329-4F57-ADE4-E24DE1920C3C}"/>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1565356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strips(downLeft)">
                                      <p:cBhvr>
                                        <p:cTn id="7" dur="500"/>
                                        <p:tgtEl>
                                          <p:spTgt spid="27853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8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p:bldP spid="2785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2"/>
          <p:cNvGraphicFramePr>
            <a:graphicFrameLocks noChangeAspect="1"/>
          </p:cNvGraphicFramePr>
          <p:nvPr>
            <p:extLst>
              <p:ext uri="{D42A27DB-BD31-4B8C-83A1-F6EECF244321}">
                <p14:modId xmlns:p14="http://schemas.microsoft.com/office/powerpoint/2010/main" val="1739933252"/>
              </p:ext>
            </p:extLst>
          </p:nvPr>
        </p:nvGraphicFramePr>
        <p:xfrm>
          <a:off x="5649913" y="1962150"/>
          <a:ext cx="2378075" cy="1839913"/>
        </p:xfrm>
        <a:graphic>
          <a:graphicData uri="http://schemas.openxmlformats.org/presentationml/2006/ole">
            <mc:AlternateContent xmlns:mc="http://schemas.openxmlformats.org/markup-compatibility/2006">
              <mc:Choice xmlns:v="urn:schemas-microsoft-com:vml" Requires="v">
                <p:oleObj spid="_x0000_s18455" name="Bitmap Image" r:id="rId4" imgW="2314286" imgH="1790476" progId="Paint.Picture">
                  <p:embed/>
                </p:oleObj>
              </mc:Choice>
              <mc:Fallback>
                <p:oleObj name="Bitmap Image" r:id="rId4" imgW="2314286" imgH="1790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913" y="1962150"/>
                        <a:ext cx="2378075"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0579" name="Arc 3"/>
          <p:cNvSpPr>
            <a:spLocks/>
          </p:cNvSpPr>
          <p:nvPr/>
        </p:nvSpPr>
        <p:spPr bwMode="auto">
          <a:xfrm rot="21534951">
            <a:off x="5148263" y="1985963"/>
            <a:ext cx="1017587" cy="8048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580" name="Text Box 4"/>
          <p:cNvSpPr txBox="1">
            <a:spLocks noChangeArrowheads="1"/>
          </p:cNvSpPr>
          <p:nvPr/>
        </p:nvSpPr>
        <p:spPr bwMode="auto">
          <a:xfrm>
            <a:off x="3722688" y="1771650"/>
            <a:ext cx="1709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Plunger</a:t>
            </a:r>
          </a:p>
        </p:txBody>
      </p:sp>
      <p:sp>
        <p:nvSpPr>
          <p:cNvPr id="5" name="Title 1">
            <a:extLst>
              <a:ext uri="{FF2B5EF4-FFF2-40B4-BE49-F238E27FC236}">
                <a16:creationId xmlns:a16="http://schemas.microsoft.com/office/drawing/2014/main" id="{CED00844-CB79-433E-B128-69A8248130A3}"/>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365071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strips(upLeft)">
                                      <p:cBhvr>
                                        <p:cTn id="7" dur="500"/>
                                        <p:tgtEl>
                                          <p:spTgt spid="28057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571" name="Object 3"/>
          <p:cNvGraphicFramePr>
            <a:graphicFrameLocks noChangeAspect="1"/>
          </p:cNvGraphicFramePr>
          <p:nvPr>
            <p:extLst>
              <p:ext uri="{D42A27DB-BD31-4B8C-83A1-F6EECF244321}">
                <p14:modId xmlns:p14="http://schemas.microsoft.com/office/powerpoint/2010/main" val="2261309672"/>
              </p:ext>
            </p:extLst>
          </p:nvPr>
        </p:nvGraphicFramePr>
        <p:xfrm>
          <a:off x="3352800" y="3810000"/>
          <a:ext cx="5416550" cy="2738437"/>
        </p:xfrm>
        <a:graphic>
          <a:graphicData uri="http://schemas.openxmlformats.org/presentationml/2006/ole">
            <mc:AlternateContent xmlns:mc="http://schemas.openxmlformats.org/markup-compatibility/2006">
              <mc:Choice xmlns:v="urn:schemas-microsoft-com:vml" Requires="v">
                <p:oleObj spid="_x0000_s6167" name="Bitmap Image" r:id="rId4" imgW="7800000" imgH="3943901" progId="Paint.Picture">
                  <p:embed/>
                </p:oleObj>
              </mc:Choice>
              <mc:Fallback>
                <p:oleObj name="Bitmap Image" r:id="rId4" imgW="7800000" imgH="394390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10000"/>
                        <a:ext cx="5416550"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itle 1">
            <a:extLst>
              <a:ext uri="{FF2B5EF4-FFF2-40B4-BE49-F238E27FC236}">
                <a16:creationId xmlns:a16="http://schemas.microsoft.com/office/drawing/2014/main" id="{3E0DAF0C-47DA-49CF-97C0-9766D7AB8531}"/>
              </a:ext>
            </a:extLst>
          </p:cNvPr>
          <p:cNvSpPr txBox="1">
            <a:spLocks/>
          </p:cNvSpPr>
          <p:nvPr/>
        </p:nvSpPr>
        <p:spPr>
          <a:xfrm>
            <a:off x="457200" y="519549"/>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Agenda</a:t>
            </a:r>
          </a:p>
        </p:txBody>
      </p:sp>
      <p:sp>
        <p:nvSpPr>
          <p:cNvPr id="5" name="Content Placeholder 2">
            <a:extLst>
              <a:ext uri="{FF2B5EF4-FFF2-40B4-BE49-F238E27FC236}">
                <a16:creationId xmlns:a16="http://schemas.microsoft.com/office/drawing/2014/main" id="{102584A1-8D26-44F5-B314-E2EE3AE06E2A}"/>
              </a:ext>
            </a:extLst>
          </p:cNvPr>
          <p:cNvSpPr txBox="1">
            <a:spLocks/>
          </p:cNvSpPr>
          <p:nvPr/>
        </p:nvSpPr>
        <p:spPr>
          <a:xfrm>
            <a:off x="428348" y="1447800"/>
            <a:ext cx="7115452" cy="2209800"/>
          </a:xfrm>
          <a:prstGeom prst="rect">
            <a:avLst/>
          </a:prstGeom>
        </p:spPr>
        <p:txBody>
          <a:bodyPr/>
          <a:lstStyle>
            <a:lvl1pPr marL="284400" indent="-284400" algn="l" defTabSz="914400" rtl="0" eaLnBrk="1" latinLnBrk="0" hangingPunct="1">
              <a:spcBef>
                <a:spcPts val="0"/>
              </a:spcBef>
              <a:spcAft>
                <a:spcPts val="400"/>
              </a:spcAft>
              <a:buClr>
                <a:schemeClr val="accent4"/>
              </a:buClr>
              <a:buFont typeface="Wingdings 2" pitchFamily="18" charset="2"/>
              <a:buChar char="¾"/>
              <a:defRPr sz="2400" b="1" kern="1200" cap="small" baseline="0">
                <a:solidFill>
                  <a:schemeClr val="tx1"/>
                </a:solidFill>
                <a:latin typeface="+mn-lt"/>
                <a:ea typeface="+mn-ea"/>
                <a:cs typeface="+mn-cs"/>
              </a:defRPr>
            </a:lvl1pPr>
            <a:lvl2pPr marL="561600" indent="-201600" algn="l" defTabSz="914400" rtl="0" eaLnBrk="1" latinLnBrk="0" hangingPunct="1">
              <a:spcBef>
                <a:spcPts val="0"/>
              </a:spcBef>
              <a:spcAft>
                <a:spcPts val="400"/>
              </a:spcAft>
              <a:buClr>
                <a:schemeClr val="accent1"/>
              </a:buClr>
              <a:buFont typeface="Wingdings 2" pitchFamily="18" charset="2"/>
              <a:buChar char="¡"/>
              <a:defRPr sz="2000" kern="1200">
                <a:solidFill>
                  <a:schemeClr val="tx1"/>
                </a:solidFill>
                <a:latin typeface="+mn-lt"/>
                <a:ea typeface="+mn-ea"/>
                <a:cs typeface="+mn-cs"/>
              </a:defRPr>
            </a:lvl2pPr>
            <a:lvl3pPr marL="946800" indent="-201600" algn="l" defTabSz="914400" rtl="0" eaLnBrk="1" latinLnBrk="0" hangingPunct="1">
              <a:spcBef>
                <a:spcPts val="0"/>
              </a:spcBef>
              <a:spcAft>
                <a:spcPts val="400"/>
              </a:spcAft>
              <a:buClr>
                <a:schemeClr val="accent4"/>
              </a:buClr>
              <a:buFont typeface="Wingdings 2" pitchFamily="18" charset="2"/>
              <a:buChar char="¡"/>
              <a:defRPr sz="1600" kern="1200">
                <a:solidFill>
                  <a:schemeClr val="tx1"/>
                </a:solidFill>
                <a:latin typeface="+mn-lt"/>
                <a:ea typeface="+mn-ea"/>
                <a:cs typeface="+mn-cs"/>
              </a:defRPr>
            </a:lvl3pPr>
            <a:lvl4pPr marL="1324800" indent="-230400" algn="l" defTabSz="914400" rtl="0" eaLnBrk="1" latinLnBrk="0" hangingPunct="1">
              <a:spcBef>
                <a:spcPts val="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400"/>
              </a:spcAft>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84E0F"/>
              </a:buClr>
              <a:buSzPct val="150000"/>
              <a:buFont typeface="Wingdings" panose="05000000000000000000" pitchFamily="2" charset="2"/>
              <a:buChar char="§"/>
            </a:pPr>
            <a:r>
              <a:rPr lang="en-US" altLang="en-US" dirty="0"/>
              <a:t>UL/CSA low voltage fuse construction time-delay vs. non-time delay</a:t>
            </a:r>
          </a:p>
          <a:p>
            <a:pPr>
              <a:buClr>
                <a:srgbClr val="E84E0F"/>
              </a:buClr>
              <a:buSzPct val="150000"/>
              <a:buFont typeface="Wingdings" panose="05000000000000000000" pitchFamily="2" charset="2"/>
              <a:buChar char="§"/>
            </a:pPr>
            <a:r>
              <a:rPr lang="en-US" altLang="en-US" dirty="0"/>
              <a:t>Medium voltage fuse construction</a:t>
            </a:r>
          </a:p>
          <a:p>
            <a:pPr>
              <a:buClr>
                <a:srgbClr val="E84E0F"/>
              </a:buClr>
              <a:buSzPct val="150000"/>
              <a:buFont typeface="Wingdings" panose="05000000000000000000" pitchFamily="2" charset="2"/>
              <a:buChar char="§"/>
            </a:pPr>
            <a:r>
              <a:rPr lang="en-US" altLang="en-US" dirty="0"/>
              <a:t>Semiconductor/Highspeed fuse construction</a:t>
            </a:r>
          </a:p>
          <a:p>
            <a:pPr>
              <a:buClr>
                <a:srgbClr val="E84E0F"/>
              </a:buClr>
              <a:buSzPct val="150000"/>
              <a:buFont typeface="Wingdings" panose="05000000000000000000" pitchFamily="2" charset="2"/>
              <a:buChar char="§"/>
            </a:pPr>
            <a:r>
              <a:rPr lang="en-US" altLang="en-US" dirty="0"/>
              <a:t>Fuse performance and how it applies to motor and transformer protection</a:t>
            </a:r>
          </a:p>
        </p:txBody>
      </p:sp>
    </p:spTree>
    <p:extLst>
      <p:ext uri="{BB962C8B-B14F-4D97-AF65-F5344CB8AC3E}">
        <p14:creationId xmlns:p14="http://schemas.microsoft.com/office/powerpoint/2010/main" val="1242410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626" name="Object 2"/>
          <p:cNvGraphicFramePr>
            <a:graphicFrameLocks noChangeAspect="1"/>
          </p:cNvGraphicFramePr>
          <p:nvPr>
            <p:extLst>
              <p:ext uri="{D42A27DB-BD31-4B8C-83A1-F6EECF244321}">
                <p14:modId xmlns:p14="http://schemas.microsoft.com/office/powerpoint/2010/main" val="2731806669"/>
              </p:ext>
            </p:extLst>
          </p:nvPr>
        </p:nvGraphicFramePr>
        <p:xfrm>
          <a:off x="5576888" y="1535113"/>
          <a:ext cx="2378075" cy="2714625"/>
        </p:xfrm>
        <a:graphic>
          <a:graphicData uri="http://schemas.openxmlformats.org/presentationml/2006/ole">
            <mc:AlternateContent xmlns:mc="http://schemas.openxmlformats.org/markup-compatibility/2006">
              <mc:Choice xmlns:v="urn:schemas-microsoft-com:vml" Requires="v">
                <p:oleObj spid="_x0000_s19479" name="Bitmap Image" r:id="rId4" imgW="2295238" imgH="2619048" progId="Paint.Picture">
                  <p:embed/>
                </p:oleObj>
              </mc:Choice>
              <mc:Fallback>
                <p:oleObj name="Bitmap Image" r:id="rId4" imgW="2295238" imgH="261904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88" y="1535113"/>
                        <a:ext cx="237807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2627" name="Arc 3"/>
          <p:cNvSpPr>
            <a:spLocks/>
          </p:cNvSpPr>
          <p:nvPr/>
        </p:nvSpPr>
        <p:spPr bwMode="auto">
          <a:xfrm rot="21534951" flipV="1">
            <a:off x="6278563" y="3654425"/>
            <a:ext cx="1017587" cy="7413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28" name="Text Box 4"/>
          <p:cNvSpPr txBox="1">
            <a:spLocks noChangeArrowheads="1"/>
          </p:cNvSpPr>
          <p:nvPr/>
        </p:nvSpPr>
        <p:spPr bwMode="auto">
          <a:xfrm>
            <a:off x="4902200" y="4149725"/>
            <a:ext cx="170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Heater</a:t>
            </a:r>
          </a:p>
        </p:txBody>
      </p:sp>
      <p:sp>
        <p:nvSpPr>
          <p:cNvPr id="5" name="Title 1">
            <a:extLst>
              <a:ext uri="{FF2B5EF4-FFF2-40B4-BE49-F238E27FC236}">
                <a16:creationId xmlns:a16="http://schemas.microsoft.com/office/drawing/2014/main" id="{765E547D-ABC3-4DDA-BA44-3FB6EB079F45}"/>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2329236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82627"/>
                                        </p:tgtEl>
                                        <p:attrNameLst>
                                          <p:attrName>style.visibility</p:attrName>
                                        </p:attrNameLst>
                                      </p:cBhvr>
                                      <p:to>
                                        <p:strVal val="visible"/>
                                      </p:to>
                                    </p:set>
                                    <p:animEffect transition="in" filter="strips(downLeft)">
                                      <p:cBhvr>
                                        <p:cTn id="7" dur="500"/>
                                        <p:tgtEl>
                                          <p:spTgt spid="28262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2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P spid="28262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4674" name="Object 2"/>
          <p:cNvGraphicFramePr>
            <a:graphicFrameLocks noChangeAspect="1"/>
          </p:cNvGraphicFramePr>
          <p:nvPr>
            <p:extLst>
              <p:ext uri="{D42A27DB-BD31-4B8C-83A1-F6EECF244321}">
                <p14:modId xmlns:p14="http://schemas.microsoft.com/office/powerpoint/2010/main" val="2201138865"/>
              </p:ext>
            </p:extLst>
          </p:nvPr>
        </p:nvGraphicFramePr>
        <p:xfrm>
          <a:off x="950913" y="1552575"/>
          <a:ext cx="7142162" cy="4041775"/>
        </p:xfrm>
        <a:graphic>
          <a:graphicData uri="http://schemas.openxmlformats.org/presentationml/2006/ole">
            <mc:AlternateContent xmlns:mc="http://schemas.openxmlformats.org/markup-compatibility/2006">
              <mc:Choice xmlns:v="urn:schemas-microsoft-com:vml" Requires="v">
                <p:oleObj spid="_x0000_s20503" name="Bitmap Image" r:id="rId4" imgW="6830378" imgH="3866667" progId="Paint.Picture">
                  <p:embed/>
                </p:oleObj>
              </mc:Choice>
              <mc:Fallback>
                <p:oleObj name="Bitmap Image" r:id="rId4" imgW="6830378" imgH="3866667"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0913" y="1552575"/>
                        <a:ext cx="7142162"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4675" name="Arc 3"/>
          <p:cNvSpPr>
            <a:spLocks/>
          </p:cNvSpPr>
          <p:nvPr/>
        </p:nvSpPr>
        <p:spPr bwMode="auto">
          <a:xfrm rot="21534951" flipH="1" flipV="1">
            <a:off x="2908300" y="4614863"/>
            <a:ext cx="771525" cy="10572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76" name="Text Box 4"/>
          <p:cNvSpPr txBox="1">
            <a:spLocks noChangeArrowheads="1"/>
          </p:cNvSpPr>
          <p:nvPr/>
        </p:nvSpPr>
        <p:spPr bwMode="auto">
          <a:xfrm>
            <a:off x="3505200" y="5246688"/>
            <a:ext cx="195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Short Circuit Element</a:t>
            </a:r>
          </a:p>
        </p:txBody>
      </p:sp>
      <p:sp>
        <p:nvSpPr>
          <p:cNvPr id="284677" name="Arc 5"/>
          <p:cNvSpPr>
            <a:spLocks/>
          </p:cNvSpPr>
          <p:nvPr/>
        </p:nvSpPr>
        <p:spPr bwMode="auto">
          <a:xfrm rot="21534951">
            <a:off x="4859338" y="2159000"/>
            <a:ext cx="1017587" cy="6921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78" name="Text Box 6"/>
          <p:cNvSpPr txBox="1">
            <a:spLocks noChangeArrowheads="1"/>
          </p:cNvSpPr>
          <p:nvPr/>
        </p:nvSpPr>
        <p:spPr bwMode="auto">
          <a:xfrm>
            <a:off x="3405188" y="1819275"/>
            <a:ext cx="17097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Eutectic Solder</a:t>
            </a:r>
          </a:p>
        </p:txBody>
      </p:sp>
      <p:sp>
        <p:nvSpPr>
          <p:cNvPr id="7" name="Title 1">
            <a:extLst>
              <a:ext uri="{FF2B5EF4-FFF2-40B4-BE49-F238E27FC236}">
                <a16:creationId xmlns:a16="http://schemas.microsoft.com/office/drawing/2014/main" id="{3175E010-39BC-4DAC-A923-5FCA06E1DB57}"/>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3685214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84675"/>
                                        </p:tgtEl>
                                        <p:attrNameLst>
                                          <p:attrName>style.visibility</p:attrName>
                                        </p:attrNameLst>
                                      </p:cBhvr>
                                      <p:to>
                                        <p:strVal val="visible"/>
                                      </p:to>
                                    </p:set>
                                    <p:animEffect transition="in" filter="strips(downRight)">
                                      <p:cBhvr>
                                        <p:cTn id="7" dur="500"/>
                                        <p:tgtEl>
                                          <p:spTgt spid="28467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46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284677"/>
                                        </p:tgtEl>
                                        <p:attrNameLst>
                                          <p:attrName>style.visibility</p:attrName>
                                        </p:attrNameLst>
                                      </p:cBhvr>
                                      <p:to>
                                        <p:strVal val="visible"/>
                                      </p:to>
                                    </p:set>
                                    <p:animEffect transition="in" filter="strips(upLeft)">
                                      <p:cBhvr>
                                        <p:cTn id="15" dur="500"/>
                                        <p:tgtEl>
                                          <p:spTgt spid="28467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4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animBg="1"/>
      <p:bldP spid="284676" grpId="0" autoUpdateAnimBg="0"/>
      <p:bldP spid="284677" grpId="0" animBg="1"/>
      <p:bldP spid="28467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22" name="Object 2"/>
          <p:cNvGraphicFramePr>
            <a:graphicFrameLocks noChangeAspect="1"/>
          </p:cNvGraphicFramePr>
          <p:nvPr>
            <p:extLst>
              <p:ext uri="{D42A27DB-BD31-4B8C-83A1-F6EECF244321}">
                <p14:modId xmlns:p14="http://schemas.microsoft.com/office/powerpoint/2010/main" val="260361437"/>
              </p:ext>
            </p:extLst>
          </p:nvPr>
        </p:nvGraphicFramePr>
        <p:xfrm>
          <a:off x="952500" y="1581150"/>
          <a:ext cx="7075488" cy="4003675"/>
        </p:xfrm>
        <a:graphic>
          <a:graphicData uri="http://schemas.openxmlformats.org/presentationml/2006/ole">
            <mc:AlternateContent xmlns:mc="http://schemas.openxmlformats.org/markup-compatibility/2006">
              <mc:Choice xmlns:v="urn:schemas-microsoft-com:vml" Requires="v">
                <p:oleObj spid="_x0000_s21527" name="Bitmap Image" r:id="rId4" imgW="6771429" imgH="3828571" progId="Paint.Picture">
                  <p:embed/>
                </p:oleObj>
              </mc:Choice>
              <mc:Fallback>
                <p:oleObj name="Bitmap Image" r:id="rId4" imgW="6771429" imgH="3828571"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00" y="1581150"/>
                        <a:ext cx="7075488"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23" name="Arc 3"/>
          <p:cNvSpPr>
            <a:spLocks/>
          </p:cNvSpPr>
          <p:nvPr/>
        </p:nvSpPr>
        <p:spPr bwMode="auto">
          <a:xfrm rot="21534951" flipV="1">
            <a:off x="5622925" y="3514725"/>
            <a:ext cx="779463" cy="14398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24" name="Text Box 4"/>
          <p:cNvSpPr txBox="1">
            <a:spLocks noChangeArrowheads="1"/>
          </p:cNvSpPr>
          <p:nvPr/>
        </p:nvSpPr>
        <p:spPr bwMode="auto">
          <a:xfrm>
            <a:off x="3881438" y="4765675"/>
            <a:ext cx="199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Grommet</a:t>
            </a:r>
          </a:p>
        </p:txBody>
      </p:sp>
      <p:sp>
        <p:nvSpPr>
          <p:cNvPr id="5" name="Title 1">
            <a:extLst>
              <a:ext uri="{FF2B5EF4-FFF2-40B4-BE49-F238E27FC236}">
                <a16:creationId xmlns:a16="http://schemas.microsoft.com/office/drawing/2014/main" id="{A43FA921-F904-4F94-BEA2-B7984B5BF7C0}"/>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40819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strips(downRight)">
                                      <p:cBhvr>
                                        <p:cTn id="7" dur="500"/>
                                        <p:tgtEl>
                                          <p:spTgt spid="28672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6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28672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rot="20688197">
            <a:off x="1133475" y="3705225"/>
            <a:ext cx="3095625"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88770" name="Object 2"/>
          <p:cNvGraphicFramePr>
            <a:graphicFrameLocks noChangeAspect="1"/>
          </p:cNvGraphicFramePr>
          <p:nvPr>
            <p:extLst>
              <p:ext uri="{D42A27DB-BD31-4B8C-83A1-F6EECF244321}">
                <p14:modId xmlns:p14="http://schemas.microsoft.com/office/powerpoint/2010/main" val="1113854143"/>
              </p:ext>
            </p:extLst>
          </p:nvPr>
        </p:nvGraphicFramePr>
        <p:xfrm>
          <a:off x="693738" y="1538288"/>
          <a:ext cx="7323137" cy="4046537"/>
        </p:xfrm>
        <a:graphic>
          <a:graphicData uri="http://schemas.openxmlformats.org/presentationml/2006/ole">
            <mc:AlternateContent xmlns:mc="http://schemas.openxmlformats.org/markup-compatibility/2006">
              <mc:Choice xmlns:v="urn:schemas-microsoft-com:vml" Requires="v">
                <p:oleObj spid="_x0000_s22551" name="Bitmap Image" r:id="rId4" imgW="6980952" imgH="3858164" progId="Paint.Picture">
                  <p:embed/>
                </p:oleObj>
              </mc:Choice>
              <mc:Fallback>
                <p:oleObj name="Bitmap Image" r:id="rId4" imgW="6980952" imgH="3858164"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738" y="1538288"/>
                        <a:ext cx="7323137"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71" name="Arc 3"/>
          <p:cNvSpPr>
            <a:spLocks/>
          </p:cNvSpPr>
          <p:nvPr/>
        </p:nvSpPr>
        <p:spPr bwMode="auto">
          <a:xfrm rot="21534951">
            <a:off x="2954338" y="1636713"/>
            <a:ext cx="1017587" cy="8048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2" name="Text Box 4"/>
          <p:cNvSpPr txBox="1">
            <a:spLocks noChangeArrowheads="1"/>
          </p:cNvSpPr>
          <p:nvPr/>
        </p:nvSpPr>
        <p:spPr bwMode="auto">
          <a:xfrm>
            <a:off x="1528763" y="1422400"/>
            <a:ext cx="1709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Body</a:t>
            </a:r>
          </a:p>
        </p:txBody>
      </p:sp>
      <p:sp>
        <p:nvSpPr>
          <p:cNvPr id="6" name="Title 1">
            <a:extLst>
              <a:ext uri="{FF2B5EF4-FFF2-40B4-BE49-F238E27FC236}">
                <a16:creationId xmlns:a16="http://schemas.microsoft.com/office/drawing/2014/main" id="{23414D5F-CF3C-4EE7-A8FE-C9085A27FEA6}"/>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98355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88771"/>
                                        </p:tgtEl>
                                        <p:attrNameLst>
                                          <p:attrName>style.visibility</p:attrName>
                                        </p:attrNameLst>
                                      </p:cBhvr>
                                      <p:to>
                                        <p:strVal val="visible"/>
                                      </p:to>
                                    </p:set>
                                    <p:animEffect transition="in" filter="strips(upLeft)">
                                      <p:cBhvr>
                                        <p:cTn id="7" dur="500"/>
                                        <p:tgtEl>
                                          <p:spTgt spid="28877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8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animBg="1"/>
      <p:bldP spid="28877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1" name="Rectangle 5"/>
          <p:cNvSpPr>
            <a:spLocks noChangeArrowheads="1"/>
          </p:cNvSpPr>
          <p:nvPr/>
        </p:nvSpPr>
        <p:spPr bwMode="auto">
          <a:xfrm rot="20688197">
            <a:off x="1133475" y="3705225"/>
            <a:ext cx="3095625"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0818" name="Object 2"/>
          <p:cNvGraphicFramePr>
            <a:graphicFrameLocks noChangeAspect="1"/>
          </p:cNvGraphicFramePr>
          <p:nvPr>
            <p:extLst>
              <p:ext uri="{D42A27DB-BD31-4B8C-83A1-F6EECF244321}">
                <p14:modId xmlns:p14="http://schemas.microsoft.com/office/powerpoint/2010/main" val="4279790052"/>
              </p:ext>
            </p:extLst>
          </p:nvPr>
        </p:nvGraphicFramePr>
        <p:xfrm>
          <a:off x="690563" y="1489075"/>
          <a:ext cx="7362825" cy="4011613"/>
        </p:xfrm>
        <a:graphic>
          <a:graphicData uri="http://schemas.openxmlformats.org/presentationml/2006/ole">
            <mc:AlternateContent xmlns:mc="http://schemas.openxmlformats.org/markup-compatibility/2006">
              <mc:Choice xmlns:v="urn:schemas-microsoft-com:vml" Requires="v">
                <p:oleObj spid="_x0000_s23575" name="Bitmap Image" r:id="rId4" imgW="7028571" imgH="3828571" progId="Paint.Picture">
                  <p:embed/>
                </p:oleObj>
              </mc:Choice>
              <mc:Fallback>
                <p:oleObj name="Bitmap Image" r:id="rId4" imgW="7028571" imgH="3828571"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563" y="1489075"/>
                        <a:ext cx="7362825" cy="401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0819" name="Arc 3"/>
          <p:cNvSpPr>
            <a:spLocks/>
          </p:cNvSpPr>
          <p:nvPr/>
        </p:nvSpPr>
        <p:spPr bwMode="auto">
          <a:xfrm>
            <a:off x="7780338" y="2592388"/>
            <a:ext cx="798512" cy="13128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820" name="Text Box 4"/>
          <p:cNvSpPr txBox="1">
            <a:spLocks noChangeArrowheads="1"/>
          </p:cNvSpPr>
          <p:nvPr/>
        </p:nvSpPr>
        <p:spPr bwMode="auto">
          <a:xfrm>
            <a:off x="7932738" y="3849688"/>
            <a:ext cx="12112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Fiber Washer</a:t>
            </a:r>
          </a:p>
        </p:txBody>
      </p:sp>
      <p:sp>
        <p:nvSpPr>
          <p:cNvPr id="6" name="Title 1">
            <a:extLst>
              <a:ext uri="{FF2B5EF4-FFF2-40B4-BE49-F238E27FC236}">
                <a16:creationId xmlns:a16="http://schemas.microsoft.com/office/drawing/2014/main" id="{1729D515-D8C6-4059-A0D5-F0142B8BB0E3}"/>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3245519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90819"/>
                                        </p:tgtEl>
                                        <p:attrNameLst>
                                          <p:attrName>style.visibility</p:attrName>
                                        </p:attrNameLst>
                                      </p:cBhvr>
                                      <p:to>
                                        <p:strVal val="visible"/>
                                      </p:to>
                                    </p:set>
                                    <p:animEffect transition="in" filter="strips(downRight)">
                                      <p:cBhvr>
                                        <p:cTn id="7" dur="500"/>
                                        <p:tgtEl>
                                          <p:spTgt spid="29081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0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animBg="1"/>
      <p:bldP spid="29082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9" name="Rectangle 5"/>
          <p:cNvSpPr>
            <a:spLocks noChangeArrowheads="1"/>
          </p:cNvSpPr>
          <p:nvPr/>
        </p:nvSpPr>
        <p:spPr bwMode="auto">
          <a:xfrm rot="20688197">
            <a:off x="1133475" y="3724275"/>
            <a:ext cx="3095625"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2866" name="Object 2"/>
          <p:cNvGraphicFramePr>
            <a:graphicFrameLocks noChangeAspect="1"/>
          </p:cNvGraphicFramePr>
          <p:nvPr>
            <p:extLst>
              <p:ext uri="{D42A27DB-BD31-4B8C-83A1-F6EECF244321}">
                <p14:modId xmlns:p14="http://schemas.microsoft.com/office/powerpoint/2010/main" val="532125432"/>
              </p:ext>
            </p:extLst>
          </p:nvPr>
        </p:nvGraphicFramePr>
        <p:xfrm>
          <a:off x="684213" y="1473200"/>
          <a:ext cx="7918450" cy="4191000"/>
        </p:xfrm>
        <a:graphic>
          <a:graphicData uri="http://schemas.openxmlformats.org/presentationml/2006/ole">
            <mc:AlternateContent xmlns:mc="http://schemas.openxmlformats.org/markup-compatibility/2006">
              <mc:Choice xmlns:v="urn:schemas-microsoft-com:vml" Requires="v">
                <p:oleObj spid="_x0000_s24599" name="Bitmap Image" r:id="rId4" imgW="7561905" imgH="4001058" progId="Paint.Picture">
                  <p:embed/>
                </p:oleObj>
              </mc:Choice>
              <mc:Fallback>
                <p:oleObj name="Bitmap Image" r:id="rId4" imgW="7561905" imgH="4001058"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1473200"/>
                        <a:ext cx="79184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67" name="Arc 3"/>
          <p:cNvSpPr>
            <a:spLocks/>
          </p:cNvSpPr>
          <p:nvPr/>
        </p:nvSpPr>
        <p:spPr bwMode="auto">
          <a:xfrm rot="21534951" flipV="1">
            <a:off x="6899275" y="3454400"/>
            <a:ext cx="1017588" cy="14398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868" name="Text Box 4"/>
          <p:cNvSpPr txBox="1">
            <a:spLocks noChangeArrowheads="1"/>
          </p:cNvSpPr>
          <p:nvPr/>
        </p:nvSpPr>
        <p:spPr bwMode="auto">
          <a:xfrm>
            <a:off x="5416550" y="4551363"/>
            <a:ext cx="1709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Rejection Ferrule</a:t>
            </a:r>
          </a:p>
        </p:txBody>
      </p:sp>
      <p:sp>
        <p:nvSpPr>
          <p:cNvPr id="6" name="Title 1">
            <a:extLst>
              <a:ext uri="{FF2B5EF4-FFF2-40B4-BE49-F238E27FC236}">
                <a16:creationId xmlns:a16="http://schemas.microsoft.com/office/drawing/2014/main" id="{89461FC4-325F-41D8-A562-3403850104D7}"/>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3736199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strips(downLeft)">
                                      <p:cBhvr>
                                        <p:cTn id="7" dur="500"/>
                                        <p:tgtEl>
                                          <p:spTgt spid="29286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7" name="Rectangle 5"/>
          <p:cNvSpPr>
            <a:spLocks noChangeArrowheads="1"/>
          </p:cNvSpPr>
          <p:nvPr/>
        </p:nvSpPr>
        <p:spPr bwMode="auto">
          <a:xfrm rot="20688197">
            <a:off x="1133475" y="3724275"/>
            <a:ext cx="3095625"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4914" name="Object 2"/>
          <p:cNvGraphicFramePr>
            <a:graphicFrameLocks noChangeAspect="1"/>
          </p:cNvGraphicFramePr>
          <p:nvPr>
            <p:extLst>
              <p:ext uri="{D42A27DB-BD31-4B8C-83A1-F6EECF244321}">
                <p14:modId xmlns:p14="http://schemas.microsoft.com/office/powerpoint/2010/main" val="76461288"/>
              </p:ext>
            </p:extLst>
          </p:nvPr>
        </p:nvGraphicFramePr>
        <p:xfrm>
          <a:off x="684213" y="1473200"/>
          <a:ext cx="7918450" cy="4191000"/>
        </p:xfrm>
        <a:graphic>
          <a:graphicData uri="http://schemas.openxmlformats.org/presentationml/2006/ole">
            <mc:AlternateContent xmlns:mc="http://schemas.openxmlformats.org/markup-compatibility/2006">
              <mc:Choice xmlns:v="urn:schemas-microsoft-com:vml" Requires="v">
                <p:oleObj spid="_x0000_s25623" name="Bitmap Image" r:id="rId4" imgW="7561905" imgH="4001058" progId="Paint.Picture">
                  <p:embed/>
                </p:oleObj>
              </mc:Choice>
              <mc:Fallback>
                <p:oleObj name="Bitmap Image" r:id="rId4" imgW="7561905" imgH="4001058"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1473200"/>
                        <a:ext cx="79184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4915" name="Arc 3"/>
          <p:cNvSpPr>
            <a:spLocks/>
          </p:cNvSpPr>
          <p:nvPr/>
        </p:nvSpPr>
        <p:spPr bwMode="auto">
          <a:xfrm rot="21534951">
            <a:off x="2754313" y="2138363"/>
            <a:ext cx="1017587" cy="8048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16" name="Text Box 4"/>
          <p:cNvSpPr txBox="1">
            <a:spLocks noChangeArrowheads="1"/>
          </p:cNvSpPr>
          <p:nvPr/>
        </p:nvSpPr>
        <p:spPr bwMode="auto">
          <a:xfrm>
            <a:off x="1495425" y="1906588"/>
            <a:ext cx="170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Filler</a:t>
            </a:r>
          </a:p>
        </p:txBody>
      </p:sp>
      <p:sp>
        <p:nvSpPr>
          <p:cNvPr id="6" name="Title 1">
            <a:extLst>
              <a:ext uri="{FF2B5EF4-FFF2-40B4-BE49-F238E27FC236}">
                <a16:creationId xmlns:a16="http://schemas.microsoft.com/office/drawing/2014/main" id="{89806D79-B2FA-4A01-8163-7862D71E31F9}"/>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279393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strips(upLeft)">
                                      <p:cBhvr>
                                        <p:cTn id="7" dur="500"/>
                                        <p:tgtEl>
                                          <p:spTgt spid="29491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animBg="1"/>
      <p:bldP spid="29491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5" name="Rectangle 5"/>
          <p:cNvSpPr>
            <a:spLocks noChangeArrowheads="1"/>
          </p:cNvSpPr>
          <p:nvPr/>
        </p:nvSpPr>
        <p:spPr bwMode="auto">
          <a:xfrm rot="20688197">
            <a:off x="1147543" y="3719293"/>
            <a:ext cx="3095625"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6962" name="Object 2"/>
          <p:cNvGraphicFramePr>
            <a:graphicFrameLocks noChangeAspect="1"/>
          </p:cNvGraphicFramePr>
          <p:nvPr>
            <p:extLst>
              <p:ext uri="{D42A27DB-BD31-4B8C-83A1-F6EECF244321}">
                <p14:modId xmlns:p14="http://schemas.microsoft.com/office/powerpoint/2010/main" val="1129562059"/>
              </p:ext>
            </p:extLst>
          </p:nvPr>
        </p:nvGraphicFramePr>
        <p:xfrm>
          <a:off x="660181" y="1325343"/>
          <a:ext cx="8245475" cy="4422775"/>
        </p:xfrm>
        <a:graphic>
          <a:graphicData uri="http://schemas.openxmlformats.org/presentationml/2006/ole">
            <mc:AlternateContent xmlns:mc="http://schemas.openxmlformats.org/markup-compatibility/2006">
              <mc:Choice xmlns:v="urn:schemas-microsoft-com:vml" Requires="v">
                <p:oleObj spid="_x0000_s26647" name="Bitmap Image" r:id="rId4" imgW="7849696" imgH="4210638" progId="Paint.Picture">
                  <p:embed/>
                </p:oleObj>
              </mc:Choice>
              <mc:Fallback>
                <p:oleObj name="Bitmap Image" r:id="rId4" imgW="7849696" imgH="4210638"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81" y="1325343"/>
                        <a:ext cx="8245475"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63" name="Arc 3"/>
          <p:cNvSpPr>
            <a:spLocks/>
          </p:cNvSpPr>
          <p:nvPr/>
        </p:nvSpPr>
        <p:spPr bwMode="auto">
          <a:xfrm flipH="1">
            <a:off x="563343" y="4568606"/>
            <a:ext cx="547688" cy="10128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64" name="Text Box 4"/>
          <p:cNvSpPr txBox="1">
            <a:spLocks noChangeArrowheads="1"/>
          </p:cNvSpPr>
          <p:nvPr/>
        </p:nvSpPr>
        <p:spPr bwMode="auto">
          <a:xfrm>
            <a:off x="14068" y="5527456"/>
            <a:ext cx="1177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Fiber Washer</a:t>
            </a:r>
          </a:p>
        </p:txBody>
      </p:sp>
      <p:sp>
        <p:nvSpPr>
          <p:cNvPr id="6" name="Title 1">
            <a:extLst>
              <a:ext uri="{FF2B5EF4-FFF2-40B4-BE49-F238E27FC236}">
                <a16:creationId xmlns:a16="http://schemas.microsoft.com/office/drawing/2014/main" id="{420EB0B9-4F9E-48C0-AB55-42E2CDC9C7EE}"/>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3914949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6963"/>
                                        </p:tgtEl>
                                        <p:attrNameLst>
                                          <p:attrName>style.visibility</p:attrName>
                                        </p:attrNameLst>
                                      </p:cBhvr>
                                      <p:to>
                                        <p:strVal val="visible"/>
                                      </p:to>
                                    </p:set>
                                    <p:animEffect transition="in" filter="strips(downLeft)">
                                      <p:cBhvr>
                                        <p:cTn id="7" dur="500"/>
                                        <p:tgtEl>
                                          <p:spTgt spid="29696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6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nimBg="1"/>
      <p:bldP spid="29696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3" name="Rectangle 5"/>
          <p:cNvSpPr>
            <a:spLocks noChangeArrowheads="1"/>
          </p:cNvSpPr>
          <p:nvPr/>
        </p:nvSpPr>
        <p:spPr bwMode="auto">
          <a:xfrm rot="20688197">
            <a:off x="1133475" y="3705225"/>
            <a:ext cx="3095625"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9010" name="Object 2"/>
          <p:cNvGraphicFramePr>
            <a:graphicFrameLocks noChangeAspect="1"/>
          </p:cNvGraphicFramePr>
          <p:nvPr>
            <p:extLst>
              <p:ext uri="{D42A27DB-BD31-4B8C-83A1-F6EECF244321}">
                <p14:modId xmlns:p14="http://schemas.microsoft.com/office/powerpoint/2010/main" val="2645967607"/>
              </p:ext>
            </p:extLst>
          </p:nvPr>
        </p:nvGraphicFramePr>
        <p:xfrm>
          <a:off x="600075" y="1452563"/>
          <a:ext cx="8170863" cy="4210050"/>
        </p:xfrm>
        <a:graphic>
          <a:graphicData uri="http://schemas.openxmlformats.org/presentationml/2006/ole">
            <mc:AlternateContent xmlns:mc="http://schemas.openxmlformats.org/markup-compatibility/2006">
              <mc:Choice xmlns:v="urn:schemas-microsoft-com:vml" Requires="v">
                <p:oleObj spid="_x0000_s27671" name="Bitmap Image" r:id="rId4" imgW="7819048" imgH="4029637" progId="Paint.Picture">
                  <p:embed/>
                </p:oleObj>
              </mc:Choice>
              <mc:Fallback>
                <p:oleObj name="Bitmap Image" r:id="rId4" imgW="7819048" imgH="4029637"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075" y="1452563"/>
                        <a:ext cx="8170863"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9011" name="Arc 3"/>
          <p:cNvSpPr>
            <a:spLocks/>
          </p:cNvSpPr>
          <p:nvPr/>
        </p:nvSpPr>
        <p:spPr bwMode="auto">
          <a:xfrm rot="4357755" flipH="1" flipV="1">
            <a:off x="1862138" y="1695450"/>
            <a:ext cx="647700" cy="12128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12" name="Text Box 4"/>
          <p:cNvSpPr txBox="1">
            <a:spLocks noChangeArrowheads="1"/>
          </p:cNvSpPr>
          <p:nvPr/>
        </p:nvSpPr>
        <p:spPr bwMode="auto">
          <a:xfrm>
            <a:off x="2192338" y="1439863"/>
            <a:ext cx="24907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FF0000"/>
                </a:solidFill>
              </a:rPr>
              <a:t>Non-rejection Ferrule</a:t>
            </a:r>
          </a:p>
        </p:txBody>
      </p:sp>
      <p:sp>
        <p:nvSpPr>
          <p:cNvPr id="6" name="Title 1">
            <a:extLst>
              <a:ext uri="{FF2B5EF4-FFF2-40B4-BE49-F238E27FC236}">
                <a16:creationId xmlns:a16="http://schemas.microsoft.com/office/drawing/2014/main" id="{A897DEC4-F3A4-48F5-A63F-601DBDF8386C}"/>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Ferrule Fuse Construction</a:t>
            </a:r>
          </a:p>
        </p:txBody>
      </p:sp>
    </p:spTree>
    <p:extLst>
      <p:ext uri="{BB962C8B-B14F-4D97-AF65-F5344CB8AC3E}">
        <p14:creationId xmlns:p14="http://schemas.microsoft.com/office/powerpoint/2010/main" val="300853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99011"/>
                                        </p:tgtEl>
                                        <p:attrNameLst>
                                          <p:attrName>style.visibility</p:attrName>
                                        </p:attrNameLst>
                                      </p:cBhvr>
                                      <p:to>
                                        <p:strVal val="visible"/>
                                      </p:to>
                                    </p:set>
                                    <p:animEffect transition="in" filter="strips(upRight)">
                                      <p:cBhvr>
                                        <p:cTn id="7" dur="500"/>
                                        <p:tgtEl>
                                          <p:spTgt spid="29901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9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P spid="29901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679" name="Group 7"/>
          <p:cNvGrpSpPr>
            <a:grpSpLocks/>
          </p:cNvGrpSpPr>
          <p:nvPr/>
        </p:nvGrpSpPr>
        <p:grpSpPr bwMode="auto">
          <a:xfrm>
            <a:off x="0" y="0"/>
            <a:ext cx="9144000" cy="6858000"/>
            <a:chOff x="0" y="0"/>
            <a:chExt cx="5760" cy="4320"/>
          </a:xfrm>
        </p:grpSpPr>
        <p:pic>
          <p:nvPicPr>
            <p:cNvPr id="41267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17" t="24603" r="2705" b="15071"/>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678" name="Rectangle 6"/>
            <p:cNvSpPr>
              <a:spLocks noChangeArrowheads="1"/>
            </p:cNvSpPr>
            <p:nvPr/>
          </p:nvSpPr>
          <p:spPr bwMode="auto">
            <a:xfrm>
              <a:off x="0" y="3636"/>
              <a:ext cx="771" cy="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2680" name="Text Box 8"/>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60115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1670" name="Object 6"/>
          <p:cNvGraphicFramePr>
            <a:graphicFrameLocks noChangeAspect="1"/>
          </p:cNvGraphicFramePr>
          <p:nvPr>
            <p:extLst>
              <p:ext uri="{D42A27DB-BD31-4B8C-83A1-F6EECF244321}">
                <p14:modId xmlns:p14="http://schemas.microsoft.com/office/powerpoint/2010/main" val="3684682707"/>
              </p:ext>
            </p:extLst>
          </p:nvPr>
        </p:nvGraphicFramePr>
        <p:xfrm>
          <a:off x="1434983" y="3118744"/>
          <a:ext cx="2276475" cy="1260475"/>
        </p:xfrm>
        <a:graphic>
          <a:graphicData uri="http://schemas.openxmlformats.org/presentationml/2006/ole">
            <mc:AlternateContent xmlns:mc="http://schemas.openxmlformats.org/markup-compatibility/2006">
              <mc:Choice xmlns:v="urn:schemas-microsoft-com:vml" Requires="v">
                <p:oleObj spid="_x0000_s7191" name="Bitmap Image" r:id="rId4" imgW="1619476" imgH="219222" progId="Paint.Picture">
                  <p:embed/>
                </p:oleObj>
              </mc:Choice>
              <mc:Fallback>
                <p:oleObj name="Bitmap Image" r:id="rId4" imgW="1619476" imgH="21922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983" y="3118744"/>
                        <a:ext cx="227647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9506"/>
            <a:ext cx="9144000" cy="3878991"/>
          </a:xfrm>
          <a:prstGeom prst="rect">
            <a:avLst/>
          </a:prstGeom>
        </p:spPr>
      </p:pic>
      <p:sp>
        <p:nvSpPr>
          <p:cNvPr id="4" name="Title 1">
            <a:extLst>
              <a:ext uri="{FF2B5EF4-FFF2-40B4-BE49-F238E27FC236}">
                <a16:creationId xmlns:a16="http://schemas.microsoft.com/office/drawing/2014/main" id="{EB660877-BB0C-498F-9568-A915D74DC73C}"/>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Fuse Label Template</a:t>
            </a:r>
          </a:p>
        </p:txBody>
      </p:sp>
    </p:spTree>
    <p:extLst>
      <p:ext uri="{BB962C8B-B14F-4D97-AF65-F5344CB8AC3E}">
        <p14:creationId xmlns:p14="http://schemas.microsoft.com/office/powerpoint/2010/main" val="197549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53" name="Group 5"/>
          <p:cNvGrpSpPr>
            <a:grpSpLocks/>
          </p:cNvGrpSpPr>
          <p:nvPr/>
        </p:nvGrpSpPr>
        <p:grpSpPr bwMode="auto">
          <a:xfrm>
            <a:off x="0" y="0"/>
            <a:ext cx="9144000" cy="6858000"/>
            <a:chOff x="0" y="0"/>
            <a:chExt cx="5760" cy="4320"/>
          </a:xfrm>
        </p:grpSpPr>
        <p:pic>
          <p:nvPicPr>
            <p:cNvPr id="4116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02" t="24611" r="2719" b="15053"/>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652" name="Rectangle 4"/>
            <p:cNvSpPr>
              <a:spLocks noChangeArrowheads="1"/>
            </p:cNvSpPr>
            <p:nvPr/>
          </p:nvSpPr>
          <p:spPr bwMode="auto">
            <a:xfrm>
              <a:off x="0" y="3636"/>
              <a:ext cx="771" cy="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9615C020-14C7-4CE2-B135-CAD1965E5722}"/>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76757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629" name="Group 5"/>
          <p:cNvGrpSpPr>
            <a:grpSpLocks/>
          </p:cNvGrpSpPr>
          <p:nvPr/>
        </p:nvGrpSpPr>
        <p:grpSpPr bwMode="auto">
          <a:xfrm>
            <a:off x="0" y="0"/>
            <a:ext cx="9144000" cy="6858000"/>
            <a:chOff x="0" y="0"/>
            <a:chExt cx="5760" cy="4320"/>
          </a:xfrm>
        </p:grpSpPr>
        <p:pic>
          <p:nvPicPr>
            <p:cNvPr id="4106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097" t="24603" r="2715" b="15022"/>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628" name="Rectangle 4"/>
            <p:cNvSpPr>
              <a:spLocks noChangeArrowheads="1"/>
            </p:cNvSpPr>
            <p:nvPr/>
          </p:nvSpPr>
          <p:spPr bwMode="auto">
            <a:xfrm>
              <a:off x="0" y="3636"/>
              <a:ext cx="771" cy="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2D6EF948-F805-4EB8-83CB-1C98B30BDEB1}"/>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3451603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05" name="Group 5"/>
          <p:cNvGrpSpPr>
            <a:grpSpLocks/>
          </p:cNvGrpSpPr>
          <p:nvPr/>
        </p:nvGrpSpPr>
        <p:grpSpPr bwMode="auto">
          <a:xfrm>
            <a:off x="0" y="0"/>
            <a:ext cx="9144000" cy="6858000"/>
            <a:chOff x="0" y="0"/>
            <a:chExt cx="5760" cy="4320"/>
          </a:xfrm>
        </p:grpSpPr>
        <p:pic>
          <p:nvPicPr>
            <p:cNvPr id="40960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06" t="24626" r="2695" b="14990"/>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04" name="Rectangle 4"/>
            <p:cNvSpPr>
              <a:spLocks noChangeArrowheads="1"/>
            </p:cNvSpPr>
            <p:nvPr/>
          </p:nvSpPr>
          <p:spPr bwMode="auto">
            <a:xfrm>
              <a:off x="0" y="3636"/>
              <a:ext cx="771" cy="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D659A4B8-C85B-4F52-A6A6-1F5F6EFFC2DA}"/>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131844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8582" name="Group 6"/>
          <p:cNvGrpSpPr>
            <a:grpSpLocks/>
          </p:cNvGrpSpPr>
          <p:nvPr/>
        </p:nvGrpSpPr>
        <p:grpSpPr bwMode="auto">
          <a:xfrm>
            <a:off x="0" y="0"/>
            <a:ext cx="9144000" cy="6858000"/>
            <a:chOff x="0" y="0"/>
            <a:chExt cx="5760" cy="4320"/>
          </a:xfrm>
        </p:grpSpPr>
        <p:pic>
          <p:nvPicPr>
            <p:cNvPr id="40857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099" t="24632" r="2748" b="15094"/>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81" name="Rectangle 5"/>
            <p:cNvSpPr>
              <a:spLocks noChangeArrowheads="1"/>
            </p:cNvSpPr>
            <p:nvPr/>
          </p:nvSpPr>
          <p:spPr bwMode="auto">
            <a:xfrm>
              <a:off x="0" y="3636"/>
              <a:ext cx="771" cy="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59AE1E0D-378B-419A-99BC-15759E4CD282}"/>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3863987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7557" name="Group 5"/>
          <p:cNvGrpSpPr>
            <a:grpSpLocks/>
          </p:cNvGrpSpPr>
          <p:nvPr/>
        </p:nvGrpSpPr>
        <p:grpSpPr bwMode="auto">
          <a:xfrm>
            <a:off x="0" y="0"/>
            <a:ext cx="9144000" cy="6858000"/>
            <a:chOff x="0" y="0"/>
            <a:chExt cx="5760" cy="4320"/>
          </a:xfrm>
        </p:grpSpPr>
        <p:pic>
          <p:nvPicPr>
            <p:cNvPr id="40755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099" t="24641" r="2780" b="15100"/>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7556" name="Rectangle 4"/>
            <p:cNvSpPr>
              <a:spLocks noChangeArrowheads="1"/>
            </p:cNvSpPr>
            <p:nvPr/>
          </p:nvSpPr>
          <p:spPr bwMode="auto">
            <a:xfrm>
              <a:off x="0" y="3636"/>
              <a:ext cx="771" cy="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400857DD-07B8-4C7B-AF72-D70076FDDE49}"/>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225993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6536" name="Group 8"/>
          <p:cNvGrpSpPr>
            <a:grpSpLocks/>
          </p:cNvGrpSpPr>
          <p:nvPr/>
        </p:nvGrpSpPr>
        <p:grpSpPr bwMode="auto">
          <a:xfrm>
            <a:off x="-66675" y="0"/>
            <a:ext cx="9210675" cy="6858000"/>
            <a:chOff x="-42" y="0"/>
            <a:chExt cx="5802" cy="4320"/>
          </a:xfrm>
        </p:grpSpPr>
        <p:pic>
          <p:nvPicPr>
            <p:cNvPr id="40653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899" t="24689" r="2795" b="15186"/>
            <a:stretch>
              <a:fillRect/>
            </a:stretch>
          </p:blipFill>
          <p:spPr bwMode="auto">
            <a:xfrm>
              <a:off x="-42" y="0"/>
              <a:ext cx="5802"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5" name="Rectangle 7"/>
            <p:cNvSpPr>
              <a:spLocks noChangeArrowheads="1"/>
            </p:cNvSpPr>
            <p:nvPr/>
          </p:nvSpPr>
          <p:spPr bwMode="auto">
            <a:xfrm>
              <a:off x="0" y="3391"/>
              <a:ext cx="987" cy="6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D6397863-EF08-47C7-83F1-DDC2D9B3FDD8}"/>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3953824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5509" name="Group 5"/>
          <p:cNvGrpSpPr>
            <a:grpSpLocks/>
          </p:cNvGrpSpPr>
          <p:nvPr/>
        </p:nvGrpSpPr>
        <p:grpSpPr bwMode="auto">
          <a:xfrm>
            <a:off x="0" y="0"/>
            <a:ext cx="9144000" cy="6858000"/>
            <a:chOff x="0" y="0"/>
            <a:chExt cx="5760" cy="4320"/>
          </a:xfrm>
        </p:grpSpPr>
        <p:pic>
          <p:nvPicPr>
            <p:cNvPr id="40550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21" t="24681" r="2756" b="15091"/>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08" name="Rectangle 4"/>
            <p:cNvSpPr>
              <a:spLocks noChangeArrowheads="1"/>
            </p:cNvSpPr>
            <p:nvPr/>
          </p:nvSpPr>
          <p:spPr bwMode="auto">
            <a:xfrm>
              <a:off x="84" y="3516"/>
              <a:ext cx="942" cy="5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BA10A750-9779-4CB9-9BA7-9FB09ED441B0}"/>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285287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462" name="Group 6"/>
          <p:cNvGrpSpPr>
            <a:grpSpLocks/>
          </p:cNvGrpSpPr>
          <p:nvPr/>
        </p:nvGrpSpPr>
        <p:grpSpPr bwMode="auto">
          <a:xfrm>
            <a:off x="0" y="0"/>
            <a:ext cx="9144000" cy="6858000"/>
            <a:chOff x="0" y="0"/>
            <a:chExt cx="5760" cy="4320"/>
          </a:xfrm>
        </p:grpSpPr>
        <p:pic>
          <p:nvPicPr>
            <p:cNvPr id="40345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26" t="24669" r="2756" b="15102"/>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3461" name="Rectangle 5"/>
            <p:cNvSpPr>
              <a:spLocks noChangeArrowheads="1"/>
            </p:cNvSpPr>
            <p:nvPr/>
          </p:nvSpPr>
          <p:spPr bwMode="auto">
            <a:xfrm>
              <a:off x="84" y="3486"/>
              <a:ext cx="942" cy="5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C4C4FEA1-A000-4B21-BC48-9EC88ABC362F}"/>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425942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2437" name="Group 5"/>
          <p:cNvGrpSpPr>
            <a:grpSpLocks/>
          </p:cNvGrpSpPr>
          <p:nvPr/>
        </p:nvGrpSpPr>
        <p:grpSpPr bwMode="auto">
          <a:xfrm>
            <a:off x="0" y="0"/>
            <a:ext cx="9144000" cy="6858000"/>
            <a:chOff x="0" y="0"/>
            <a:chExt cx="5760" cy="4320"/>
          </a:xfrm>
        </p:grpSpPr>
        <p:pic>
          <p:nvPicPr>
            <p:cNvPr id="4024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18" t="24808" r="2846" b="15114"/>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6" name="Rectangle 4"/>
            <p:cNvSpPr>
              <a:spLocks noChangeArrowheads="1"/>
            </p:cNvSpPr>
            <p:nvPr/>
          </p:nvSpPr>
          <p:spPr bwMode="auto">
            <a:xfrm>
              <a:off x="0" y="3574"/>
              <a:ext cx="774" cy="5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6A5BF4C3-8B73-4A41-838A-B4FF824C5EA0}"/>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261865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1414" name="Group 6"/>
          <p:cNvGrpSpPr>
            <a:grpSpLocks/>
          </p:cNvGrpSpPr>
          <p:nvPr/>
        </p:nvGrpSpPr>
        <p:grpSpPr bwMode="auto">
          <a:xfrm>
            <a:off x="0" y="0"/>
            <a:ext cx="9144000" cy="6858000"/>
            <a:chOff x="0" y="0"/>
            <a:chExt cx="5760" cy="4320"/>
          </a:xfrm>
        </p:grpSpPr>
        <p:pic>
          <p:nvPicPr>
            <p:cNvPr id="40141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057" t="24689" r="2782" b="15005"/>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1413" name="Rectangle 5"/>
            <p:cNvSpPr>
              <a:spLocks noChangeArrowheads="1"/>
            </p:cNvSpPr>
            <p:nvPr/>
          </p:nvSpPr>
          <p:spPr bwMode="auto">
            <a:xfrm>
              <a:off x="0" y="3566"/>
              <a:ext cx="774" cy="5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D0904A16-1B20-404A-8D4E-9F28866840E5}"/>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1433447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211"/>
            <a:ext cx="9144000" cy="387757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954" y="2685259"/>
            <a:ext cx="1504950" cy="2762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964" y="4390544"/>
            <a:ext cx="1790930" cy="5377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399" y="2685245"/>
            <a:ext cx="1504950" cy="19741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947" y="2557464"/>
            <a:ext cx="1504950" cy="2204547"/>
          </a:xfrm>
          <a:prstGeom prst="rect">
            <a:avLst/>
          </a:prstGeom>
        </p:spPr>
      </p:pic>
      <p:sp>
        <p:nvSpPr>
          <p:cNvPr id="8" name="Title 1">
            <a:extLst>
              <a:ext uri="{FF2B5EF4-FFF2-40B4-BE49-F238E27FC236}">
                <a16:creationId xmlns:a16="http://schemas.microsoft.com/office/drawing/2014/main" id="{FDDD86BC-954F-4F2A-84E8-BA30B4C12196}"/>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Fuse Label Template</a:t>
            </a:r>
          </a:p>
        </p:txBody>
      </p:sp>
    </p:spTree>
    <p:extLst>
      <p:ext uri="{BB962C8B-B14F-4D97-AF65-F5344CB8AC3E}">
        <p14:creationId xmlns:p14="http://schemas.microsoft.com/office/powerpoint/2010/main" val="2366990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0390" name="Group 6"/>
          <p:cNvGrpSpPr>
            <a:grpSpLocks/>
          </p:cNvGrpSpPr>
          <p:nvPr/>
        </p:nvGrpSpPr>
        <p:grpSpPr bwMode="auto">
          <a:xfrm>
            <a:off x="0" y="0"/>
            <a:ext cx="9144000" cy="6858000"/>
            <a:chOff x="0" y="0"/>
            <a:chExt cx="5760" cy="4320"/>
          </a:xfrm>
        </p:grpSpPr>
        <p:pic>
          <p:nvPicPr>
            <p:cNvPr id="40038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047" t="24637" r="2759" b="15019"/>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0389" name="Rectangle 5"/>
            <p:cNvSpPr>
              <a:spLocks noChangeArrowheads="1"/>
            </p:cNvSpPr>
            <p:nvPr/>
          </p:nvSpPr>
          <p:spPr bwMode="auto">
            <a:xfrm>
              <a:off x="80" y="3561"/>
              <a:ext cx="774" cy="5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 name="Text Box 8">
            <a:extLst>
              <a:ext uri="{FF2B5EF4-FFF2-40B4-BE49-F238E27FC236}">
                <a16:creationId xmlns:a16="http://schemas.microsoft.com/office/drawing/2014/main" id="{D6A3EB00-2A45-45E5-8650-48FAA10A61EE}"/>
              </a:ext>
            </a:extLst>
          </p:cNvPr>
          <p:cNvSpPr txBox="1">
            <a:spLocks noChangeArrowheads="1"/>
          </p:cNvSpPr>
          <p:nvPr/>
        </p:nvSpPr>
        <p:spPr bwMode="auto">
          <a:xfrm>
            <a:off x="1905000" y="381000"/>
            <a:ext cx="5612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rPr>
              <a:t>Medium Voltage: 9F59CBD150 – 17.2kA OSP</a:t>
            </a:r>
          </a:p>
        </p:txBody>
      </p:sp>
    </p:spTree>
    <p:extLst>
      <p:ext uri="{BB962C8B-B14F-4D97-AF65-F5344CB8AC3E}">
        <p14:creationId xmlns:p14="http://schemas.microsoft.com/office/powerpoint/2010/main" val="2371318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Text Box 3"/>
          <p:cNvSpPr txBox="1">
            <a:spLocks noChangeArrowheads="1"/>
          </p:cNvSpPr>
          <p:nvPr/>
        </p:nvSpPr>
        <p:spPr bwMode="auto">
          <a:xfrm>
            <a:off x="2335211" y="334917"/>
            <a:ext cx="4005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PSC Semiconductor Fuse</a:t>
            </a:r>
          </a:p>
        </p:txBody>
      </p:sp>
      <p:pic>
        <p:nvPicPr>
          <p:cNvPr id="37376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180" t="11328" r="51328" b="26839"/>
          <a:stretch>
            <a:fillRect/>
          </a:stretch>
        </p:blipFill>
        <p:spPr bwMode="auto">
          <a:xfrm>
            <a:off x="1130301" y="77218"/>
            <a:ext cx="7099300" cy="595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47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425" t="11264" r="52155" b="36003"/>
          <a:stretch>
            <a:fillRect/>
          </a:stretch>
        </p:blipFill>
        <p:spPr bwMode="auto">
          <a:xfrm>
            <a:off x="2890838" y="0"/>
            <a:ext cx="522287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a:extLst>
              <a:ext uri="{FF2B5EF4-FFF2-40B4-BE49-F238E27FC236}">
                <a16:creationId xmlns:a16="http://schemas.microsoft.com/office/drawing/2014/main" id="{4FBD8AE1-17BE-4954-8CDA-AB2468EDFA69}"/>
              </a:ext>
            </a:extLst>
          </p:cNvPr>
          <p:cNvSpPr txBox="1">
            <a:spLocks noChangeArrowheads="1"/>
          </p:cNvSpPr>
          <p:nvPr/>
        </p:nvSpPr>
        <p:spPr bwMode="auto">
          <a:xfrm>
            <a:off x="2335211" y="334917"/>
            <a:ext cx="4005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PSC Semiconductor Fuse</a:t>
            </a:r>
          </a:p>
        </p:txBody>
      </p:sp>
    </p:spTree>
    <p:extLst>
      <p:ext uri="{BB962C8B-B14F-4D97-AF65-F5344CB8AC3E}">
        <p14:creationId xmlns:p14="http://schemas.microsoft.com/office/powerpoint/2010/main" val="293310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575" t="27002" r="55188" b="30127"/>
          <a:stretch>
            <a:fillRect/>
          </a:stretch>
        </p:blipFill>
        <p:spPr bwMode="auto">
          <a:xfrm>
            <a:off x="2197100" y="1531938"/>
            <a:ext cx="517842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a:extLst>
              <a:ext uri="{FF2B5EF4-FFF2-40B4-BE49-F238E27FC236}">
                <a16:creationId xmlns:a16="http://schemas.microsoft.com/office/drawing/2014/main" id="{3134C13F-5686-4088-AFE9-1B6AB93A303C}"/>
              </a:ext>
            </a:extLst>
          </p:cNvPr>
          <p:cNvSpPr txBox="1">
            <a:spLocks noChangeArrowheads="1"/>
          </p:cNvSpPr>
          <p:nvPr/>
        </p:nvSpPr>
        <p:spPr bwMode="auto">
          <a:xfrm>
            <a:off x="2335211" y="334917"/>
            <a:ext cx="4005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PSC Semiconductor Fuse</a:t>
            </a:r>
          </a:p>
        </p:txBody>
      </p:sp>
    </p:spTree>
    <p:extLst>
      <p:ext uri="{BB962C8B-B14F-4D97-AF65-F5344CB8AC3E}">
        <p14:creationId xmlns:p14="http://schemas.microsoft.com/office/powerpoint/2010/main" val="856803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612" t="19629" r="52916" b="25537"/>
          <a:stretch>
            <a:fillRect/>
          </a:stretch>
        </p:blipFill>
        <p:spPr bwMode="auto">
          <a:xfrm>
            <a:off x="1485900" y="815975"/>
            <a:ext cx="6454775"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a:extLst>
              <a:ext uri="{FF2B5EF4-FFF2-40B4-BE49-F238E27FC236}">
                <a16:creationId xmlns:a16="http://schemas.microsoft.com/office/drawing/2014/main" id="{C4B01B9E-9C6C-4385-8052-DD3CE8750829}"/>
              </a:ext>
            </a:extLst>
          </p:cNvPr>
          <p:cNvSpPr txBox="1">
            <a:spLocks noChangeArrowheads="1"/>
          </p:cNvSpPr>
          <p:nvPr/>
        </p:nvSpPr>
        <p:spPr bwMode="auto">
          <a:xfrm>
            <a:off x="2335211" y="334917"/>
            <a:ext cx="4005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PSC Semiconductor Fuse</a:t>
            </a:r>
          </a:p>
        </p:txBody>
      </p:sp>
    </p:spTree>
    <p:extLst>
      <p:ext uri="{BB962C8B-B14F-4D97-AF65-F5344CB8AC3E}">
        <p14:creationId xmlns:p14="http://schemas.microsoft.com/office/powerpoint/2010/main" val="350284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417" t="20206" r="53145" b="25787"/>
          <a:stretch>
            <a:fillRect/>
          </a:stretch>
        </p:blipFill>
        <p:spPr bwMode="auto">
          <a:xfrm>
            <a:off x="1920875" y="877888"/>
            <a:ext cx="5959475" cy="526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a:extLst>
              <a:ext uri="{FF2B5EF4-FFF2-40B4-BE49-F238E27FC236}">
                <a16:creationId xmlns:a16="http://schemas.microsoft.com/office/drawing/2014/main" id="{1C9EAB47-43EE-4AF7-AC3B-9476E74E0933}"/>
              </a:ext>
            </a:extLst>
          </p:cNvPr>
          <p:cNvSpPr txBox="1">
            <a:spLocks noChangeArrowheads="1"/>
          </p:cNvSpPr>
          <p:nvPr/>
        </p:nvSpPr>
        <p:spPr bwMode="auto">
          <a:xfrm>
            <a:off x="2335211" y="334917"/>
            <a:ext cx="4005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PSC Semiconductor Fuse</a:t>
            </a:r>
          </a:p>
        </p:txBody>
      </p:sp>
    </p:spTree>
    <p:extLst>
      <p:ext uri="{BB962C8B-B14F-4D97-AF65-F5344CB8AC3E}">
        <p14:creationId xmlns:p14="http://schemas.microsoft.com/office/powerpoint/2010/main" val="1801472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631" t="17561" r="52950" b="23747"/>
          <a:stretch>
            <a:fillRect/>
          </a:stretch>
        </p:blipFill>
        <p:spPr bwMode="auto">
          <a:xfrm>
            <a:off x="1470025" y="593725"/>
            <a:ext cx="6442075"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a:extLst>
              <a:ext uri="{FF2B5EF4-FFF2-40B4-BE49-F238E27FC236}">
                <a16:creationId xmlns:a16="http://schemas.microsoft.com/office/drawing/2014/main" id="{BE3411F5-81B9-4A77-86CE-30EBB9E4A405}"/>
              </a:ext>
            </a:extLst>
          </p:cNvPr>
          <p:cNvSpPr txBox="1">
            <a:spLocks noChangeArrowheads="1"/>
          </p:cNvSpPr>
          <p:nvPr/>
        </p:nvSpPr>
        <p:spPr bwMode="auto">
          <a:xfrm>
            <a:off x="2335211" y="334917"/>
            <a:ext cx="4005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PSC Semiconductor Fuse</a:t>
            </a:r>
          </a:p>
        </p:txBody>
      </p:sp>
    </p:spTree>
    <p:extLst>
      <p:ext uri="{BB962C8B-B14F-4D97-AF65-F5344CB8AC3E}">
        <p14:creationId xmlns:p14="http://schemas.microsoft.com/office/powerpoint/2010/main" val="145223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797" t="1520" r="1561" b="1303"/>
          <a:stretch>
            <a:fillRect/>
          </a:stretch>
        </p:blipFill>
        <p:spPr bwMode="auto">
          <a:xfrm>
            <a:off x="1522413" y="1287463"/>
            <a:ext cx="6091237" cy="506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059" name="Freeform 3"/>
          <p:cNvSpPr>
            <a:spLocks/>
          </p:cNvSpPr>
          <p:nvPr/>
        </p:nvSpPr>
        <p:spPr bwMode="auto">
          <a:xfrm>
            <a:off x="4152900" y="1511173"/>
            <a:ext cx="1701800" cy="4498975"/>
          </a:xfrm>
          <a:custGeom>
            <a:avLst/>
            <a:gdLst>
              <a:gd name="T0" fmla="*/ 0 w 1072"/>
              <a:gd name="T1" fmla="*/ 0 h 2834"/>
              <a:gd name="T2" fmla="*/ 700 w 1072"/>
              <a:gd name="T3" fmla="*/ 1350 h 2834"/>
              <a:gd name="T4" fmla="*/ 1072 w 1072"/>
              <a:gd name="T5" fmla="*/ 2834 h 2834"/>
            </a:gdLst>
            <a:ahLst/>
            <a:cxnLst>
              <a:cxn ang="0">
                <a:pos x="T0" y="T1"/>
              </a:cxn>
              <a:cxn ang="0">
                <a:pos x="T2" y="T3"/>
              </a:cxn>
              <a:cxn ang="0">
                <a:pos x="T4" y="T5"/>
              </a:cxn>
            </a:cxnLst>
            <a:rect l="0" t="0" r="r" b="b"/>
            <a:pathLst>
              <a:path w="1072" h="2834">
                <a:moveTo>
                  <a:pt x="0" y="0"/>
                </a:moveTo>
                <a:cubicBezTo>
                  <a:pt x="117" y="226"/>
                  <a:pt x="521" y="878"/>
                  <a:pt x="700" y="1350"/>
                </a:cubicBezTo>
                <a:cubicBezTo>
                  <a:pt x="879" y="1822"/>
                  <a:pt x="995" y="2525"/>
                  <a:pt x="1072" y="2834"/>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60" name="Arc 4"/>
          <p:cNvSpPr>
            <a:spLocks/>
          </p:cNvSpPr>
          <p:nvPr/>
        </p:nvSpPr>
        <p:spPr bwMode="auto">
          <a:xfrm rot="16132954" flipH="1" flipV="1">
            <a:off x="5824537" y="4295649"/>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061" name="Text Box 5"/>
          <p:cNvSpPr txBox="1">
            <a:spLocks noChangeArrowheads="1"/>
          </p:cNvSpPr>
          <p:nvPr/>
        </p:nvSpPr>
        <p:spPr bwMode="auto">
          <a:xfrm>
            <a:off x="5919788" y="4040061"/>
            <a:ext cx="1443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3300"/>
                </a:solidFill>
              </a:rPr>
              <a:t>AJT100</a:t>
            </a:r>
          </a:p>
        </p:txBody>
      </p:sp>
      <p:sp>
        <p:nvSpPr>
          <p:cNvPr id="301062" name="Line 6"/>
          <p:cNvSpPr>
            <a:spLocks noChangeShapeType="1"/>
          </p:cNvSpPr>
          <p:nvPr/>
        </p:nvSpPr>
        <p:spPr bwMode="auto">
          <a:xfrm flipV="1">
            <a:off x="4868863" y="2830386"/>
            <a:ext cx="0" cy="320040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63" name="Line 7"/>
          <p:cNvSpPr>
            <a:spLocks noChangeShapeType="1"/>
          </p:cNvSpPr>
          <p:nvPr/>
        </p:nvSpPr>
        <p:spPr bwMode="auto">
          <a:xfrm flipH="1">
            <a:off x="2038350" y="2868486"/>
            <a:ext cx="2835275" cy="0"/>
          </a:xfrm>
          <a:prstGeom prst="line">
            <a:avLst/>
          </a:prstGeom>
          <a:noFill/>
          <a:ln w="38100">
            <a:solidFill>
              <a:srgbClr val="0088C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1">
            <a:extLst>
              <a:ext uri="{FF2B5EF4-FFF2-40B4-BE49-F238E27FC236}">
                <a16:creationId xmlns:a16="http://schemas.microsoft.com/office/drawing/2014/main" id="{1D18FE73-7E64-4D0F-99E8-4F99D71FF15F}"/>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What is this?</a:t>
            </a:r>
          </a:p>
        </p:txBody>
      </p:sp>
    </p:spTree>
    <p:extLst>
      <p:ext uri="{BB962C8B-B14F-4D97-AF65-F5344CB8AC3E}">
        <p14:creationId xmlns:p14="http://schemas.microsoft.com/office/powerpoint/2010/main" val="2301021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10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0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01062"/>
                                        </p:tgtEl>
                                        <p:attrNameLst>
                                          <p:attrName>style.visibility</p:attrName>
                                        </p:attrNameLst>
                                      </p:cBhvr>
                                      <p:to>
                                        <p:strVal val="visible"/>
                                      </p:to>
                                    </p:set>
                                    <p:anim calcmode="lin" valueType="num">
                                      <p:cBhvr>
                                        <p:cTn id="15" dur="1000" fill="hold"/>
                                        <p:tgtEl>
                                          <p:spTgt spid="301062"/>
                                        </p:tgtEl>
                                        <p:attrNameLst>
                                          <p:attrName>ppt_w</p:attrName>
                                        </p:attrNameLst>
                                      </p:cBhvr>
                                      <p:tavLst>
                                        <p:tav tm="0">
                                          <p:val>
                                            <p:strVal val="#ppt_w*0.70"/>
                                          </p:val>
                                        </p:tav>
                                        <p:tav tm="100000">
                                          <p:val>
                                            <p:strVal val="#ppt_w"/>
                                          </p:val>
                                        </p:tav>
                                      </p:tavLst>
                                    </p:anim>
                                    <p:anim calcmode="lin" valueType="num">
                                      <p:cBhvr>
                                        <p:cTn id="16" dur="1000" fill="hold"/>
                                        <p:tgtEl>
                                          <p:spTgt spid="301062"/>
                                        </p:tgtEl>
                                        <p:attrNameLst>
                                          <p:attrName>ppt_h</p:attrName>
                                        </p:attrNameLst>
                                      </p:cBhvr>
                                      <p:tavLst>
                                        <p:tav tm="0">
                                          <p:val>
                                            <p:strVal val="#ppt_h"/>
                                          </p:val>
                                        </p:tav>
                                        <p:tav tm="100000">
                                          <p:val>
                                            <p:strVal val="#ppt_h"/>
                                          </p:val>
                                        </p:tav>
                                      </p:tavLst>
                                    </p:anim>
                                    <p:animEffect transition="in" filter="fade">
                                      <p:cBhvr>
                                        <p:cTn id="17" dur="1000"/>
                                        <p:tgtEl>
                                          <p:spTgt spid="30106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01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animBg="1"/>
      <p:bldP spid="301060" grpId="0" animBg="1"/>
      <p:bldP spid="301061" grpId="0"/>
      <p:bldP spid="301062" grpId="0" animBg="1"/>
      <p:bldP spid="3010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797" t="1520" r="1561" b="1303"/>
          <a:stretch>
            <a:fillRect/>
          </a:stretch>
        </p:blipFill>
        <p:spPr bwMode="auto">
          <a:xfrm>
            <a:off x="1522413" y="1287463"/>
            <a:ext cx="6091237" cy="506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059" name="Freeform 3"/>
          <p:cNvSpPr>
            <a:spLocks/>
          </p:cNvSpPr>
          <p:nvPr/>
        </p:nvSpPr>
        <p:spPr bwMode="auto">
          <a:xfrm>
            <a:off x="4217988" y="1511173"/>
            <a:ext cx="1701800" cy="4498975"/>
          </a:xfrm>
          <a:custGeom>
            <a:avLst/>
            <a:gdLst>
              <a:gd name="T0" fmla="*/ 0 w 1072"/>
              <a:gd name="T1" fmla="*/ 0 h 2834"/>
              <a:gd name="T2" fmla="*/ 700 w 1072"/>
              <a:gd name="T3" fmla="*/ 1350 h 2834"/>
              <a:gd name="T4" fmla="*/ 1072 w 1072"/>
              <a:gd name="T5" fmla="*/ 2834 h 2834"/>
            </a:gdLst>
            <a:ahLst/>
            <a:cxnLst>
              <a:cxn ang="0">
                <a:pos x="T0" y="T1"/>
              </a:cxn>
              <a:cxn ang="0">
                <a:pos x="T2" y="T3"/>
              </a:cxn>
              <a:cxn ang="0">
                <a:pos x="T4" y="T5"/>
              </a:cxn>
            </a:cxnLst>
            <a:rect l="0" t="0" r="r" b="b"/>
            <a:pathLst>
              <a:path w="1072" h="2834">
                <a:moveTo>
                  <a:pt x="0" y="0"/>
                </a:moveTo>
                <a:cubicBezTo>
                  <a:pt x="117" y="226"/>
                  <a:pt x="521" y="878"/>
                  <a:pt x="700" y="1350"/>
                </a:cubicBezTo>
                <a:cubicBezTo>
                  <a:pt x="879" y="1822"/>
                  <a:pt x="995" y="2525"/>
                  <a:pt x="1072" y="2834"/>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60" name="Arc 4"/>
          <p:cNvSpPr>
            <a:spLocks/>
          </p:cNvSpPr>
          <p:nvPr/>
        </p:nvSpPr>
        <p:spPr bwMode="auto">
          <a:xfrm rot="16132954" flipH="1" flipV="1">
            <a:off x="5824537" y="4295649"/>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061" name="Text Box 5"/>
          <p:cNvSpPr txBox="1">
            <a:spLocks noChangeArrowheads="1"/>
          </p:cNvSpPr>
          <p:nvPr/>
        </p:nvSpPr>
        <p:spPr bwMode="auto">
          <a:xfrm>
            <a:off x="5919788" y="4040061"/>
            <a:ext cx="1443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3300"/>
                </a:solidFill>
              </a:rPr>
              <a:t>AJT100</a:t>
            </a:r>
          </a:p>
        </p:txBody>
      </p:sp>
      <p:sp>
        <p:nvSpPr>
          <p:cNvPr id="301062" name="Line 6"/>
          <p:cNvSpPr>
            <a:spLocks noChangeShapeType="1"/>
          </p:cNvSpPr>
          <p:nvPr/>
        </p:nvSpPr>
        <p:spPr bwMode="auto">
          <a:xfrm flipV="1">
            <a:off x="5105400" y="3276600"/>
            <a:ext cx="0" cy="2733548"/>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63" name="Line 7"/>
          <p:cNvSpPr>
            <a:spLocks noChangeShapeType="1"/>
          </p:cNvSpPr>
          <p:nvPr/>
        </p:nvSpPr>
        <p:spPr bwMode="auto">
          <a:xfrm flipH="1" flipV="1">
            <a:off x="1981207" y="3276599"/>
            <a:ext cx="3124193" cy="21591"/>
          </a:xfrm>
          <a:prstGeom prst="line">
            <a:avLst/>
          </a:prstGeom>
          <a:noFill/>
          <a:ln w="38100">
            <a:solidFill>
              <a:srgbClr val="0088C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1">
            <a:extLst>
              <a:ext uri="{FF2B5EF4-FFF2-40B4-BE49-F238E27FC236}">
                <a16:creationId xmlns:a16="http://schemas.microsoft.com/office/drawing/2014/main" id="{1D18FE73-7E64-4D0F-99E8-4F99D71FF15F}"/>
              </a:ext>
            </a:extLst>
          </p:cNvPr>
          <p:cNvSpPr txBox="1">
            <a:spLocks/>
          </p:cNvSpPr>
          <p:nvPr/>
        </p:nvSpPr>
        <p:spPr>
          <a:xfrm>
            <a:off x="152400" y="335201"/>
            <a:ext cx="8991600" cy="669688"/>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Anyone Know what the definition for time delay is?</a:t>
            </a:r>
          </a:p>
        </p:txBody>
      </p:sp>
    </p:spTree>
    <p:extLst>
      <p:ext uri="{BB962C8B-B14F-4D97-AF65-F5344CB8AC3E}">
        <p14:creationId xmlns:p14="http://schemas.microsoft.com/office/powerpoint/2010/main" val="246957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01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1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1" animBg="1"/>
      <p:bldP spid="30106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704FD6-8169-448B-A052-E5CC3CA1EF04}"/>
              </a:ext>
            </a:extLst>
          </p:cNvPr>
          <p:cNvGrpSpPr/>
          <p:nvPr/>
        </p:nvGrpSpPr>
        <p:grpSpPr>
          <a:xfrm>
            <a:off x="1447800" y="1219200"/>
            <a:ext cx="6667500" cy="5333599"/>
            <a:chOff x="1524000" y="692150"/>
            <a:chExt cx="6172200" cy="5181600"/>
          </a:xfrm>
        </p:grpSpPr>
        <p:pic>
          <p:nvPicPr>
            <p:cNvPr id="3" name="Picture 2">
              <a:extLst>
                <a:ext uri="{FF2B5EF4-FFF2-40B4-BE49-F238E27FC236}">
                  <a16:creationId xmlns:a16="http://schemas.microsoft.com/office/drawing/2014/main" id="{D0AE7292-04E2-4767-8B63-891F084244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36" t="1683" r="1617" b="868"/>
            <a:stretch>
              <a:fillRect/>
            </a:stretch>
          </p:blipFill>
          <p:spPr bwMode="auto">
            <a:xfrm>
              <a:off x="1524000" y="692150"/>
              <a:ext cx="6172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4">
              <a:extLst>
                <a:ext uri="{FF2B5EF4-FFF2-40B4-BE49-F238E27FC236}">
                  <a16:creationId xmlns:a16="http://schemas.microsoft.com/office/drawing/2014/main" id="{39385927-C636-4BF3-8D36-2DB9B94914F4}"/>
                </a:ext>
              </a:extLst>
            </p:cNvPr>
            <p:cNvSpPr>
              <a:spLocks noChangeShapeType="1"/>
            </p:cNvSpPr>
            <p:nvPr/>
          </p:nvSpPr>
          <p:spPr bwMode="auto">
            <a:xfrm flipH="1">
              <a:off x="1982788" y="868363"/>
              <a:ext cx="4391025" cy="4116387"/>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 name="Title 1">
            <a:extLst>
              <a:ext uri="{FF2B5EF4-FFF2-40B4-BE49-F238E27FC236}">
                <a16:creationId xmlns:a16="http://schemas.microsoft.com/office/drawing/2014/main" id="{E1F2E723-A1B8-48A8-9F4D-E1B0F31AFBFD}"/>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What is this?</a:t>
            </a:r>
          </a:p>
        </p:txBody>
      </p:sp>
      <p:sp>
        <p:nvSpPr>
          <p:cNvPr id="11" name="Arc 5">
            <a:extLst>
              <a:ext uri="{FF2B5EF4-FFF2-40B4-BE49-F238E27FC236}">
                <a16:creationId xmlns:a16="http://schemas.microsoft.com/office/drawing/2014/main" id="{796FE217-5886-458E-9E91-71583B72ED65}"/>
              </a:ext>
            </a:extLst>
          </p:cNvPr>
          <p:cNvSpPr>
            <a:spLocks/>
          </p:cNvSpPr>
          <p:nvPr/>
        </p:nvSpPr>
        <p:spPr bwMode="auto">
          <a:xfrm rot="9876395" flipH="1" flipV="1">
            <a:off x="6352763" y="1950230"/>
            <a:ext cx="771701" cy="99351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a:extLst>
              <a:ext uri="{FF2B5EF4-FFF2-40B4-BE49-F238E27FC236}">
                <a16:creationId xmlns:a16="http://schemas.microsoft.com/office/drawing/2014/main" id="{CC41A3CE-54A8-41A7-987E-8CD0068E9E74}"/>
              </a:ext>
            </a:extLst>
          </p:cNvPr>
          <p:cNvSpPr txBox="1">
            <a:spLocks noChangeArrowheads="1"/>
          </p:cNvSpPr>
          <p:nvPr/>
        </p:nvSpPr>
        <p:spPr bwMode="auto">
          <a:xfrm>
            <a:off x="4919114" y="1868526"/>
            <a:ext cx="1558837" cy="40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3300"/>
                </a:solidFill>
              </a:rPr>
              <a:t>AJT100</a:t>
            </a:r>
          </a:p>
        </p:txBody>
      </p:sp>
      <p:sp>
        <p:nvSpPr>
          <p:cNvPr id="13" name="Freeform 3">
            <a:extLst>
              <a:ext uri="{FF2B5EF4-FFF2-40B4-BE49-F238E27FC236}">
                <a16:creationId xmlns:a16="http://schemas.microsoft.com/office/drawing/2014/main" id="{D258CCBE-5AED-49D9-8805-E3A2A16C216D}"/>
              </a:ext>
            </a:extLst>
          </p:cNvPr>
          <p:cNvSpPr>
            <a:spLocks/>
          </p:cNvSpPr>
          <p:nvPr/>
        </p:nvSpPr>
        <p:spPr bwMode="auto">
          <a:xfrm>
            <a:off x="2005600" y="2708134"/>
            <a:ext cx="5892369" cy="2882497"/>
          </a:xfrm>
          <a:custGeom>
            <a:avLst/>
            <a:gdLst>
              <a:gd name="T0" fmla="*/ 0 w 3436"/>
              <a:gd name="T1" fmla="*/ 1764 h 1764"/>
              <a:gd name="T2" fmla="*/ 1100 w 3436"/>
              <a:gd name="T3" fmla="*/ 728 h 1764"/>
              <a:gd name="T4" fmla="*/ 3436 w 3436"/>
              <a:gd name="T5" fmla="*/ 0 h 1764"/>
            </a:gdLst>
            <a:ahLst/>
            <a:cxnLst>
              <a:cxn ang="0">
                <a:pos x="T0" y="T1"/>
              </a:cxn>
              <a:cxn ang="0">
                <a:pos x="T2" y="T3"/>
              </a:cxn>
              <a:cxn ang="0">
                <a:pos x="T4" y="T5"/>
              </a:cxn>
            </a:cxnLst>
            <a:rect l="0" t="0" r="r" b="b"/>
            <a:pathLst>
              <a:path w="3436" h="1764">
                <a:moveTo>
                  <a:pt x="0" y="1764"/>
                </a:moveTo>
                <a:lnTo>
                  <a:pt x="1100" y="728"/>
                </a:lnTo>
                <a:lnTo>
                  <a:pt x="3436" y="0"/>
                </a:lnTo>
              </a:path>
            </a:pathLst>
          </a:custGeom>
          <a:noFill/>
          <a:ln w="381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7">
            <a:extLst>
              <a:ext uri="{FF2B5EF4-FFF2-40B4-BE49-F238E27FC236}">
                <a16:creationId xmlns:a16="http://schemas.microsoft.com/office/drawing/2014/main" id="{55088750-F4E5-4D37-AD44-1A76761D3149}"/>
              </a:ext>
            </a:extLst>
          </p:cNvPr>
          <p:cNvSpPr>
            <a:spLocks noChangeShapeType="1"/>
          </p:cNvSpPr>
          <p:nvPr/>
        </p:nvSpPr>
        <p:spPr bwMode="auto">
          <a:xfrm flipV="1">
            <a:off x="6781800" y="3028346"/>
            <a:ext cx="0" cy="3122704"/>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8">
            <a:extLst>
              <a:ext uri="{FF2B5EF4-FFF2-40B4-BE49-F238E27FC236}">
                <a16:creationId xmlns:a16="http://schemas.microsoft.com/office/drawing/2014/main" id="{76C476F5-0544-412D-97D2-761F353B4177}"/>
              </a:ext>
            </a:extLst>
          </p:cNvPr>
          <p:cNvSpPr>
            <a:spLocks noChangeShapeType="1"/>
          </p:cNvSpPr>
          <p:nvPr/>
        </p:nvSpPr>
        <p:spPr bwMode="auto">
          <a:xfrm flipH="1">
            <a:off x="1943404" y="3028346"/>
            <a:ext cx="4834281" cy="0"/>
          </a:xfrm>
          <a:prstGeom prst="line">
            <a:avLst/>
          </a:prstGeom>
          <a:noFill/>
          <a:ln w="38100">
            <a:solidFill>
              <a:srgbClr val="0088C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54145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211"/>
            <a:ext cx="9144000" cy="38775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771" y="2851502"/>
            <a:ext cx="1504950" cy="18155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451" y="3172006"/>
            <a:ext cx="1504950" cy="1649376"/>
          </a:xfrm>
          <a:prstGeom prst="rect">
            <a:avLst/>
          </a:prstGeom>
        </p:spPr>
      </p:pic>
      <p:sp>
        <p:nvSpPr>
          <p:cNvPr id="5" name="Title 1">
            <a:extLst>
              <a:ext uri="{FF2B5EF4-FFF2-40B4-BE49-F238E27FC236}">
                <a16:creationId xmlns:a16="http://schemas.microsoft.com/office/drawing/2014/main" id="{6B3E8D8F-EBFE-4040-BBA3-2EAFB1E9897E}"/>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Fuse Label Template</a:t>
            </a:r>
          </a:p>
        </p:txBody>
      </p:sp>
    </p:spTree>
    <p:extLst>
      <p:ext uri="{BB962C8B-B14F-4D97-AF65-F5344CB8AC3E}">
        <p14:creationId xmlns:p14="http://schemas.microsoft.com/office/powerpoint/2010/main" val="173780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704FD6-8169-448B-A052-E5CC3CA1EF04}"/>
              </a:ext>
            </a:extLst>
          </p:cNvPr>
          <p:cNvGrpSpPr/>
          <p:nvPr/>
        </p:nvGrpSpPr>
        <p:grpSpPr>
          <a:xfrm>
            <a:off x="1447800" y="1267369"/>
            <a:ext cx="6667500" cy="5333599"/>
            <a:chOff x="1524000" y="692150"/>
            <a:chExt cx="6172200" cy="5181600"/>
          </a:xfrm>
        </p:grpSpPr>
        <p:pic>
          <p:nvPicPr>
            <p:cNvPr id="3" name="Picture 2">
              <a:extLst>
                <a:ext uri="{FF2B5EF4-FFF2-40B4-BE49-F238E27FC236}">
                  <a16:creationId xmlns:a16="http://schemas.microsoft.com/office/drawing/2014/main" id="{D0AE7292-04E2-4767-8B63-891F084244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36" t="1683" r="1617" b="868"/>
            <a:stretch>
              <a:fillRect/>
            </a:stretch>
          </p:blipFill>
          <p:spPr bwMode="auto">
            <a:xfrm>
              <a:off x="1524000" y="692150"/>
              <a:ext cx="6172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4">
              <a:extLst>
                <a:ext uri="{FF2B5EF4-FFF2-40B4-BE49-F238E27FC236}">
                  <a16:creationId xmlns:a16="http://schemas.microsoft.com/office/drawing/2014/main" id="{39385927-C636-4BF3-8D36-2DB9B94914F4}"/>
                </a:ext>
              </a:extLst>
            </p:cNvPr>
            <p:cNvSpPr>
              <a:spLocks noChangeShapeType="1"/>
            </p:cNvSpPr>
            <p:nvPr/>
          </p:nvSpPr>
          <p:spPr bwMode="auto">
            <a:xfrm flipH="1">
              <a:off x="1982788" y="868363"/>
              <a:ext cx="4391025" cy="4116387"/>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 name="Title 1">
            <a:extLst>
              <a:ext uri="{FF2B5EF4-FFF2-40B4-BE49-F238E27FC236}">
                <a16:creationId xmlns:a16="http://schemas.microsoft.com/office/drawing/2014/main" id="{E1F2E723-A1B8-48A8-9F4D-E1B0F31AFBFD}"/>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How to quickly read a Peak Let-Thru curve</a:t>
            </a:r>
          </a:p>
        </p:txBody>
      </p:sp>
      <p:sp>
        <p:nvSpPr>
          <p:cNvPr id="11" name="Arc 5">
            <a:extLst>
              <a:ext uri="{FF2B5EF4-FFF2-40B4-BE49-F238E27FC236}">
                <a16:creationId xmlns:a16="http://schemas.microsoft.com/office/drawing/2014/main" id="{796FE217-5886-458E-9E91-71583B72ED65}"/>
              </a:ext>
            </a:extLst>
          </p:cNvPr>
          <p:cNvSpPr>
            <a:spLocks/>
          </p:cNvSpPr>
          <p:nvPr/>
        </p:nvSpPr>
        <p:spPr bwMode="auto">
          <a:xfrm rot="9876395" flipH="1" flipV="1">
            <a:off x="6352763" y="1950230"/>
            <a:ext cx="771701" cy="99351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a:extLst>
              <a:ext uri="{FF2B5EF4-FFF2-40B4-BE49-F238E27FC236}">
                <a16:creationId xmlns:a16="http://schemas.microsoft.com/office/drawing/2014/main" id="{CC41A3CE-54A8-41A7-987E-8CD0068E9E74}"/>
              </a:ext>
            </a:extLst>
          </p:cNvPr>
          <p:cNvSpPr txBox="1">
            <a:spLocks noChangeArrowheads="1"/>
          </p:cNvSpPr>
          <p:nvPr/>
        </p:nvSpPr>
        <p:spPr bwMode="auto">
          <a:xfrm>
            <a:off x="4919114" y="1868526"/>
            <a:ext cx="1558837" cy="40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3300"/>
                </a:solidFill>
              </a:rPr>
              <a:t>AJT100</a:t>
            </a:r>
          </a:p>
        </p:txBody>
      </p:sp>
      <p:sp>
        <p:nvSpPr>
          <p:cNvPr id="13" name="Freeform 3">
            <a:extLst>
              <a:ext uri="{FF2B5EF4-FFF2-40B4-BE49-F238E27FC236}">
                <a16:creationId xmlns:a16="http://schemas.microsoft.com/office/drawing/2014/main" id="{D258CCBE-5AED-49D9-8805-E3A2A16C216D}"/>
              </a:ext>
            </a:extLst>
          </p:cNvPr>
          <p:cNvSpPr>
            <a:spLocks/>
          </p:cNvSpPr>
          <p:nvPr/>
        </p:nvSpPr>
        <p:spPr bwMode="auto">
          <a:xfrm>
            <a:off x="2005600" y="2708134"/>
            <a:ext cx="5892369" cy="2882497"/>
          </a:xfrm>
          <a:custGeom>
            <a:avLst/>
            <a:gdLst>
              <a:gd name="T0" fmla="*/ 0 w 3436"/>
              <a:gd name="T1" fmla="*/ 1764 h 1764"/>
              <a:gd name="T2" fmla="*/ 1100 w 3436"/>
              <a:gd name="T3" fmla="*/ 728 h 1764"/>
              <a:gd name="T4" fmla="*/ 3436 w 3436"/>
              <a:gd name="T5" fmla="*/ 0 h 1764"/>
            </a:gdLst>
            <a:ahLst/>
            <a:cxnLst>
              <a:cxn ang="0">
                <a:pos x="T0" y="T1"/>
              </a:cxn>
              <a:cxn ang="0">
                <a:pos x="T2" y="T3"/>
              </a:cxn>
              <a:cxn ang="0">
                <a:pos x="T4" y="T5"/>
              </a:cxn>
            </a:cxnLst>
            <a:rect l="0" t="0" r="r" b="b"/>
            <a:pathLst>
              <a:path w="3436" h="1764">
                <a:moveTo>
                  <a:pt x="0" y="1764"/>
                </a:moveTo>
                <a:lnTo>
                  <a:pt x="1100" y="728"/>
                </a:lnTo>
                <a:lnTo>
                  <a:pt x="3436" y="0"/>
                </a:lnTo>
              </a:path>
            </a:pathLst>
          </a:custGeom>
          <a:noFill/>
          <a:ln w="381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7">
            <a:extLst>
              <a:ext uri="{FF2B5EF4-FFF2-40B4-BE49-F238E27FC236}">
                <a16:creationId xmlns:a16="http://schemas.microsoft.com/office/drawing/2014/main" id="{5C581452-5168-4863-8EB6-9FDC9055D2FA}"/>
              </a:ext>
            </a:extLst>
          </p:cNvPr>
          <p:cNvSpPr>
            <a:spLocks noChangeShapeType="1"/>
          </p:cNvSpPr>
          <p:nvPr/>
        </p:nvSpPr>
        <p:spPr bwMode="auto">
          <a:xfrm flipV="1">
            <a:off x="6794607" y="3066340"/>
            <a:ext cx="1707" cy="3103441"/>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8">
            <a:extLst>
              <a:ext uri="{FF2B5EF4-FFF2-40B4-BE49-F238E27FC236}">
                <a16:creationId xmlns:a16="http://schemas.microsoft.com/office/drawing/2014/main" id="{06AD6D3D-0A81-44C2-A7C3-13103F2342F2}"/>
              </a:ext>
            </a:extLst>
          </p:cNvPr>
          <p:cNvSpPr>
            <a:spLocks noChangeShapeType="1"/>
          </p:cNvSpPr>
          <p:nvPr/>
        </p:nvSpPr>
        <p:spPr bwMode="auto">
          <a:xfrm flipH="1">
            <a:off x="4876800" y="3066340"/>
            <a:ext cx="1934261" cy="0"/>
          </a:xfrm>
          <a:prstGeom prst="line">
            <a:avLst/>
          </a:prstGeom>
          <a:noFill/>
          <a:ln w="38100">
            <a:solidFill>
              <a:srgbClr val="0088C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9">
            <a:extLst>
              <a:ext uri="{FF2B5EF4-FFF2-40B4-BE49-F238E27FC236}">
                <a16:creationId xmlns:a16="http://schemas.microsoft.com/office/drawing/2014/main" id="{3834DB8C-6213-4E16-99C6-1719664C7962}"/>
              </a:ext>
            </a:extLst>
          </p:cNvPr>
          <p:cNvSpPr>
            <a:spLocks noChangeShapeType="1"/>
          </p:cNvSpPr>
          <p:nvPr/>
        </p:nvSpPr>
        <p:spPr bwMode="auto">
          <a:xfrm flipV="1">
            <a:off x="4876800" y="3066339"/>
            <a:ext cx="0" cy="3103441"/>
          </a:xfrm>
          <a:prstGeom prst="line">
            <a:avLst/>
          </a:prstGeom>
          <a:noFill/>
          <a:ln w="38100">
            <a:solidFill>
              <a:srgbClr val="F7921E"/>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28713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1670050"/>
            <a:ext cx="6684963" cy="4551363"/>
            <a:chOff x="930275" y="1117600"/>
            <a:chExt cx="6684963" cy="4551363"/>
          </a:xfrm>
        </p:grpSpPr>
        <p:sp>
          <p:nvSpPr>
            <p:cNvPr id="307202" name="Line 2"/>
            <p:cNvSpPr>
              <a:spLocks noChangeShapeType="1"/>
            </p:cNvSpPr>
            <p:nvPr/>
          </p:nvSpPr>
          <p:spPr bwMode="auto">
            <a:xfrm flipH="1">
              <a:off x="936625" y="3614738"/>
              <a:ext cx="66786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06" name="Line 6"/>
            <p:cNvSpPr>
              <a:spLocks noChangeShapeType="1"/>
            </p:cNvSpPr>
            <p:nvPr/>
          </p:nvSpPr>
          <p:spPr bwMode="auto">
            <a:xfrm>
              <a:off x="930275" y="1117600"/>
              <a:ext cx="0" cy="45513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Title 1">
            <a:extLst>
              <a:ext uri="{FF2B5EF4-FFF2-40B4-BE49-F238E27FC236}">
                <a16:creationId xmlns:a16="http://schemas.microsoft.com/office/drawing/2014/main" id="{3468077E-0919-4114-B484-2A11AFAF3E1D}"/>
              </a:ext>
            </a:extLst>
          </p:cNvPr>
          <p:cNvSpPr txBox="1">
            <a:spLocks/>
          </p:cNvSpPr>
          <p:nvPr/>
        </p:nvSpPr>
        <p:spPr>
          <a:xfrm>
            <a:off x="304799" y="397112"/>
            <a:ext cx="8381995" cy="671081"/>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So what is it we are trying to do with the fuse?</a:t>
            </a:r>
          </a:p>
        </p:txBody>
      </p:sp>
      <p:sp>
        <p:nvSpPr>
          <p:cNvPr id="16" name="Freeform 3" descr="Light downward diagonal">
            <a:extLst>
              <a:ext uri="{FF2B5EF4-FFF2-40B4-BE49-F238E27FC236}">
                <a16:creationId xmlns:a16="http://schemas.microsoft.com/office/drawing/2014/main" id="{5E8397A4-4BCA-4FDE-B072-2B69B715C53C}"/>
              </a:ext>
            </a:extLst>
          </p:cNvPr>
          <p:cNvSpPr>
            <a:spLocks/>
          </p:cNvSpPr>
          <p:nvPr/>
        </p:nvSpPr>
        <p:spPr bwMode="auto">
          <a:xfrm>
            <a:off x="685801" y="2813050"/>
            <a:ext cx="3086100" cy="2708275"/>
          </a:xfrm>
          <a:custGeom>
            <a:avLst/>
            <a:gdLst>
              <a:gd name="T0" fmla="*/ 0 w 1944"/>
              <a:gd name="T1" fmla="*/ 852 h 1706"/>
              <a:gd name="T2" fmla="*/ 467 w 1944"/>
              <a:gd name="T3" fmla="*/ 122 h 1706"/>
              <a:gd name="T4" fmla="*/ 1382 w 1944"/>
              <a:gd name="T5" fmla="*/ 1583 h 1706"/>
              <a:gd name="T6" fmla="*/ 1944 w 1944"/>
              <a:gd name="T7" fmla="*/ 863 h 1706"/>
            </a:gdLst>
            <a:ahLst/>
            <a:cxnLst>
              <a:cxn ang="0">
                <a:pos x="T0" y="T1"/>
              </a:cxn>
              <a:cxn ang="0">
                <a:pos x="T2" y="T3"/>
              </a:cxn>
              <a:cxn ang="0">
                <a:pos x="T4" y="T5"/>
              </a:cxn>
              <a:cxn ang="0">
                <a:pos x="T6" y="T7"/>
              </a:cxn>
            </a:cxnLst>
            <a:rect l="0" t="0" r="r" b="b"/>
            <a:pathLst>
              <a:path w="1944" h="1706">
                <a:moveTo>
                  <a:pt x="0" y="852"/>
                </a:moveTo>
                <a:cubicBezTo>
                  <a:pt x="78" y="731"/>
                  <a:pt x="237" y="0"/>
                  <a:pt x="467" y="122"/>
                </a:cubicBezTo>
                <a:cubicBezTo>
                  <a:pt x="697" y="244"/>
                  <a:pt x="1136" y="1460"/>
                  <a:pt x="1382" y="1583"/>
                </a:cubicBezTo>
                <a:cubicBezTo>
                  <a:pt x="1628" y="1706"/>
                  <a:pt x="1827" y="1013"/>
                  <a:pt x="1944" y="863"/>
                </a:cubicBezTo>
              </a:path>
            </a:pathLst>
          </a:custGeom>
          <a:noFill/>
          <a:ln w="28575" cap="flat" cmpd="sng">
            <a:solidFill>
              <a:srgbClr val="009900"/>
            </a:solidFill>
            <a:prstDash val="solid"/>
            <a:round/>
            <a:headEnd/>
            <a:tailEn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Arc 8">
            <a:extLst>
              <a:ext uri="{FF2B5EF4-FFF2-40B4-BE49-F238E27FC236}">
                <a16:creationId xmlns:a16="http://schemas.microsoft.com/office/drawing/2014/main" id="{15D3C9CF-4F07-4E25-937E-C24A92C54F63}"/>
              </a:ext>
            </a:extLst>
          </p:cNvPr>
          <p:cNvSpPr>
            <a:spLocks/>
          </p:cNvSpPr>
          <p:nvPr/>
        </p:nvSpPr>
        <p:spPr bwMode="auto">
          <a:xfrm rot="9749298" flipV="1">
            <a:off x="1125340" y="1921414"/>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9">
            <a:extLst>
              <a:ext uri="{FF2B5EF4-FFF2-40B4-BE49-F238E27FC236}">
                <a16:creationId xmlns:a16="http://schemas.microsoft.com/office/drawing/2014/main" id="{D9F03A0B-D756-41BE-A2CB-82E9807E6614}"/>
              </a:ext>
            </a:extLst>
          </p:cNvPr>
          <p:cNvSpPr txBox="1">
            <a:spLocks noChangeArrowheads="1"/>
          </p:cNvSpPr>
          <p:nvPr/>
        </p:nvSpPr>
        <p:spPr bwMode="auto">
          <a:xfrm>
            <a:off x="1399978" y="1534064"/>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dirty="0">
                <a:solidFill>
                  <a:srgbClr val="009900"/>
                </a:solidFill>
              </a:rPr>
              <a:t>Full Load Current (FLA)</a:t>
            </a:r>
          </a:p>
        </p:txBody>
      </p:sp>
      <p:sp>
        <p:nvSpPr>
          <p:cNvPr id="19" name="Freeform 4" descr="Light downward diagonal">
            <a:extLst>
              <a:ext uri="{FF2B5EF4-FFF2-40B4-BE49-F238E27FC236}">
                <a16:creationId xmlns:a16="http://schemas.microsoft.com/office/drawing/2014/main" id="{40009569-7992-4A77-82B8-6F329FD02120}"/>
              </a:ext>
            </a:extLst>
          </p:cNvPr>
          <p:cNvSpPr>
            <a:spLocks/>
          </p:cNvSpPr>
          <p:nvPr/>
        </p:nvSpPr>
        <p:spPr bwMode="auto">
          <a:xfrm>
            <a:off x="3771901" y="914400"/>
            <a:ext cx="3382963" cy="5710237"/>
          </a:xfrm>
          <a:custGeom>
            <a:avLst/>
            <a:gdLst>
              <a:gd name="T0" fmla="*/ 0 w 2131"/>
              <a:gd name="T1" fmla="*/ 2061 h 3597"/>
              <a:gd name="T2" fmla="*/ 82 w 2131"/>
              <a:gd name="T3" fmla="*/ 1741 h 3597"/>
              <a:gd name="T4" fmla="*/ 484 w 2131"/>
              <a:gd name="T5" fmla="*/ 278 h 3597"/>
              <a:gd name="T6" fmla="*/ 1436 w 2131"/>
              <a:gd name="T7" fmla="*/ 3412 h 3597"/>
              <a:gd name="T8" fmla="*/ 2131 w 2131"/>
              <a:gd name="T9" fmla="*/ 1389 h 3597"/>
            </a:gdLst>
            <a:ahLst/>
            <a:cxnLst>
              <a:cxn ang="0">
                <a:pos x="T0" y="T1"/>
              </a:cxn>
              <a:cxn ang="0">
                <a:pos x="T2" y="T3"/>
              </a:cxn>
              <a:cxn ang="0">
                <a:pos x="T4" y="T5"/>
              </a:cxn>
              <a:cxn ang="0">
                <a:pos x="T6" y="T7"/>
              </a:cxn>
              <a:cxn ang="0">
                <a:pos x="T8" y="T9"/>
              </a:cxn>
            </a:cxnLst>
            <a:rect l="0" t="0" r="r" b="b"/>
            <a:pathLst>
              <a:path w="2131" h="3597">
                <a:moveTo>
                  <a:pt x="0" y="2061"/>
                </a:moveTo>
                <a:cubicBezTo>
                  <a:pt x="12" y="2008"/>
                  <a:pt x="1" y="2038"/>
                  <a:pt x="82" y="1741"/>
                </a:cubicBezTo>
                <a:cubicBezTo>
                  <a:pt x="163" y="1444"/>
                  <a:pt x="258" y="0"/>
                  <a:pt x="484" y="278"/>
                </a:cubicBezTo>
                <a:cubicBezTo>
                  <a:pt x="710" y="556"/>
                  <a:pt x="1162" y="3227"/>
                  <a:pt x="1436" y="3412"/>
                </a:cubicBezTo>
                <a:cubicBezTo>
                  <a:pt x="1710" y="3597"/>
                  <a:pt x="1986" y="1810"/>
                  <a:pt x="2131" y="1389"/>
                </a:cubicBezTo>
              </a:path>
            </a:pathLst>
          </a:custGeom>
          <a:noFill/>
          <a:ln w="28575" cap="flat" cmpd="sng">
            <a:solidFill>
              <a:srgbClr val="FF3300"/>
            </a:solidFill>
            <a:prstDash val="dash"/>
            <a:round/>
            <a:headEnd/>
            <a:tailEn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rc 10">
            <a:extLst>
              <a:ext uri="{FF2B5EF4-FFF2-40B4-BE49-F238E27FC236}">
                <a16:creationId xmlns:a16="http://schemas.microsoft.com/office/drawing/2014/main" id="{7885DBD6-A1E8-420C-A4B0-3E60ACA3B992}"/>
              </a:ext>
            </a:extLst>
          </p:cNvPr>
          <p:cNvSpPr>
            <a:spLocks/>
          </p:cNvSpPr>
          <p:nvPr/>
        </p:nvSpPr>
        <p:spPr bwMode="auto">
          <a:xfrm rot="16336003" flipV="1">
            <a:off x="6984205" y="4482886"/>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11">
            <a:extLst>
              <a:ext uri="{FF2B5EF4-FFF2-40B4-BE49-F238E27FC236}">
                <a16:creationId xmlns:a16="http://schemas.microsoft.com/office/drawing/2014/main" id="{A3C5CA3A-927A-4960-9655-99294EE65578}"/>
              </a:ext>
            </a:extLst>
          </p:cNvPr>
          <p:cNvSpPr txBox="1">
            <a:spLocks noChangeArrowheads="1"/>
          </p:cNvSpPr>
          <p:nvPr/>
        </p:nvSpPr>
        <p:spPr bwMode="auto">
          <a:xfrm>
            <a:off x="6705600" y="5226629"/>
            <a:ext cx="1897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dirty="0">
                <a:solidFill>
                  <a:srgbClr val="FF3300"/>
                </a:solidFill>
              </a:rPr>
              <a:t>Available Fault Current</a:t>
            </a:r>
          </a:p>
        </p:txBody>
      </p:sp>
      <p:sp>
        <p:nvSpPr>
          <p:cNvPr id="22" name="Freeform 5" descr="Light upward diagonal">
            <a:extLst>
              <a:ext uri="{FF2B5EF4-FFF2-40B4-BE49-F238E27FC236}">
                <a16:creationId xmlns:a16="http://schemas.microsoft.com/office/drawing/2014/main" id="{95EA3BDC-3D86-4C0D-9ACF-2DA66CE66C20}"/>
              </a:ext>
            </a:extLst>
          </p:cNvPr>
          <p:cNvSpPr>
            <a:spLocks/>
          </p:cNvSpPr>
          <p:nvPr/>
        </p:nvSpPr>
        <p:spPr bwMode="auto">
          <a:xfrm>
            <a:off x="3771902" y="2520950"/>
            <a:ext cx="801688" cy="1646238"/>
          </a:xfrm>
          <a:custGeom>
            <a:avLst/>
            <a:gdLst>
              <a:gd name="T0" fmla="*/ 0 w 505"/>
              <a:gd name="T1" fmla="*/ 1033 h 1037"/>
              <a:gd name="T2" fmla="*/ 105 w 505"/>
              <a:gd name="T3" fmla="*/ 630 h 1037"/>
              <a:gd name="T4" fmla="*/ 268 w 505"/>
              <a:gd name="T5" fmla="*/ 68 h 1037"/>
              <a:gd name="T6" fmla="*/ 505 w 505"/>
              <a:gd name="T7" fmla="*/ 1037 h 1037"/>
            </a:gdLst>
            <a:ahLst/>
            <a:cxnLst>
              <a:cxn ang="0">
                <a:pos x="T0" y="T1"/>
              </a:cxn>
              <a:cxn ang="0">
                <a:pos x="T2" y="T3"/>
              </a:cxn>
              <a:cxn ang="0">
                <a:pos x="T4" y="T5"/>
              </a:cxn>
              <a:cxn ang="0">
                <a:pos x="T6" y="T7"/>
              </a:cxn>
            </a:cxnLst>
            <a:rect l="0" t="0" r="r" b="b"/>
            <a:pathLst>
              <a:path w="505" h="1037">
                <a:moveTo>
                  <a:pt x="0" y="1033"/>
                </a:moveTo>
                <a:cubicBezTo>
                  <a:pt x="18" y="966"/>
                  <a:pt x="60" y="791"/>
                  <a:pt x="105" y="630"/>
                </a:cubicBezTo>
                <a:cubicBezTo>
                  <a:pt x="150" y="469"/>
                  <a:pt x="201" y="0"/>
                  <a:pt x="268" y="68"/>
                </a:cubicBezTo>
                <a:cubicBezTo>
                  <a:pt x="335" y="136"/>
                  <a:pt x="456" y="835"/>
                  <a:pt x="505" y="1037"/>
                </a:cubicBezTo>
              </a:path>
            </a:pathLst>
          </a:custGeom>
          <a:noFill/>
          <a:ln w="38100" cmpd="sng">
            <a:solidFill>
              <a:srgbClr val="0088CE"/>
            </a:solidFill>
            <a:round/>
            <a:headEnd/>
            <a:tailEnd/>
          </a:ln>
          <a:effectLst/>
          <a:extLst>
            <a:ext uri="{909E8E84-426E-40DD-AFC4-6F175D3DCCD1}">
              <a14:hiddenFill xmlns:a14="http://schemas.microsoft.com/office/drawing/2010/main">
                <a:pattFill prst="ltUpDiag">
                  <a:fgClr>
                    <a:srgbClr val="0088CE"/>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7">
            <a:extLst>
              <a:ext uri="{FF2B5EF4-FFF2-40B4-BE49-F238E27FC236}">
                <a16:creationId xmlns:a16="http://schemas.microsoft.com/office/drawing/2014/main" id="{A76D3A66-5A46-496E-B552-A719B2A91A65}"/>
              </a:ext>
            </a:extLst>
          </p:cNvPr>
          <p:cNvSpPr>
            <a:spLocks noChangeShapeType="1"/>
          </p:cNvSpPr>
          <p:nvPr/>
        </p:nvSpPr>
        <p:spPr bwMode="auto">
          <a:xfrm>
            <a:off x="4565652" y="4168775"/>
            <a:ext cx="2836863" cy="0"/>
          </a:xfrm>
          <a:prstGeom prst="line">
            <a:avLst/>
          </a:prstGeom>
          <a:noFill/>
          <a:ln w="38100">
            <a:solidFill>
              <a:srgbClr val="0088C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Arc 12">
            <a:extLst>
              <a:ext uri="{FF2B5EF4-FFF2-40B4-BE49-F238E27FC236}">
                <a16:creationId xmlns:a16="http://schemas.microsoft.com/office/drawing/2014/main" id="{F1F933D4-5CC3-497C-A75D-223FC17B4AE4}"/>
              </a:ext>
            </a:extLst>
          </p:cNvPr>
          <p:cNvSpPr>
            <a:spLocks/>
          </p:cNvSpPr>
          <p:nvPr/>
        </p:nvSpPr>
        <p:spPr bwMode="auto">
          <a:xfrm rot="18251838" flipV="1">
            <a:off x="3762063" y="3971711"/>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Text Box 13">
            <a:extLst>
              <a:ext uri="{FF2B5EF4-FFF2-40B4-BE49-F238E27FC236}">
                <a16:creationId xmlns:a16="http://schemas.microsoft.com/office/drawing/2014/main" id="{9EFE1E56-9505-42AA-8AEC-A75CF721089A}"/>
              </a:ext>
            </a:extLst>
          </p:cNvPr>
          <p:cNvSpPr txBox="1">
            <a:spLocks noChangeArrowheads="1"/>
          </p:cNvSpPr>
          <p:nvPr/>
        </p:nvSpPr>
        <p:spPr bwMode="auto">
          <a:xfrm>
            <a:off x="3464408" y="4905954"/>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dirty="0">
                <a:solidFill>
                  <a:srgbClr val="0088CE"/>
                </a:solidFill>
              </a:rPr>
              <a:t>Fuse Let-Thru Current</a:t>
            </a:r>
          </a:p>
        </p:txBody>
      </p:sp>
    </p:spTree>
    <p:extLst>
      <p:ext uri="{BB962C8B-B14F-4D97-AF65-F5344CB8AC3E}">
        <p14:creationId xmlns:p14="http://schemas.microsoft.com/office/powerpoint/2010/main" val="31630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P spid="20" grpId="0" animBg="1"/>
      <p:bldP spid="21" grpId="0"/>
      <p:bldP spid="22" grpId="0" animBg="1"/>
      <p:bldP spid="23" grpId="0" animBg="1"/>
      <p:bldP spid="24" grpId="0" animBg="1"/>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a:extLst>
              <a:ext uri="{FF2B5EF4-FFF2-40B4-BE49-F238E27FC236}">
                <a16:creationId xmlns:a16="http://schemas.microsoft.com/office/drawing/2014/main" id="{D907D722-691B-4212-8661-B01E40D59340}"/>
              </a:ext>
            </a:extLst>
          </p:cNvPr>
          <p:cNvSpPr>
            <a:spLocks noChangeShapeType="1"/>
          </p:cNvSpPr>
          <p:nvPr/>
        </p:nvSpPr>
        <p:spPr bwMode="auto">
          <a:xfrm flipH="1">
            <a:off x="860425" y="4124325"/>
            <a:ext cx="66786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55" name="Freeform 3" descr="Light downward diagonal">
            <a:extLst>
              <a:ext uri="{FF2B5EF4-FFF2-40B4-BE49-F238E27FC236}">
                <a16:creationId xmlns:a16="http://schemas.microsoft.com/office/drawing/2014/main" id="{371EAB68-FCCF-4CF8-84EF-83A93650196F}"/>
              </a:ext>
            </a:extLst>
          </p:cNvPr>
          <p:cNvSpPr>
            <a:spLocks/>
          </p:cNvSpPr>
          <p:nvPr/>
        </p:nvSpPr>
        <p:spPr bwMode="auto">
          <a:xfrm>
            <a:off x="873125" y="2754313"/>
            <a:ext cx="3086100" cy="2708275"/>
          </a:xfrm>
          <a:custGeom>
            <a:avLst/>
            <a:gdLst>
              <a:gd name="T0" fmla="*/ 0 w 1944"/>
              <a:gd name="T1" fmla="*/ 2147483646 h 1706"/>
              <a:gd name="T2" fmla="*/ 2147483646 w 1944"/>
              <a:gd name="T3" fmla="*/ 2147483646 h 1706"/>
              <a:gd name="T4" fmla="*/ 2147483646 w 1944"/>
              <a:gd name="T5" fmla="*/ 2147483646 h 1706"/>
              <a:gd name="T6" fmla="*/ 2147483646 w 1944"/>
              <a:gd name="T7" fmla="*/ 2147483646 h 1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4" h="1706">
                <a:moveTo>
                  <a:pt x="0" y="852"/>
                </a:moveTo>
                <a:cubicBezTo>
                  <a:pt x="78" y="731"/>
                  <a:pt x="237" y="0"/>
                  <a:pt x="467" y="122"/>
                </a:cubicBezTo>
                <a:cubicBezTo>
                  <a:pt x="697" y="244"/>
                  <a:pt x="1136" y="1460"/>
                  <a:pt x="1382" y="1583"/>
                </a:cubicBezTo>
                <a:cubicBezTo>
                  <a:pt x="1628" y="1706"/>
                  <a:pt x="1827" y="1013"/>
                  <a:pt x="1944" y="863"/>
                </a:cubicBezTo>
              </a:path>
            </a:pathLst>
          </a:custGeom>
          <a:noFill/>
          <a:ln w="28575" cap="flat" cmpd="sng">
            <a:solidFill>
              <a:srgbClr val="009900"/>
            </a:solidFill>
            <a:prstDash val="solid"/>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56" name="Freeform 4" descr="Light downward diagonal">
            <a:extLst>
              <a:ext uri="{FF2B5EF4-FFF2-40B4-BE49-F238E27FC236}">
                <a16:creationId xmlns:a16="http://schemas.microsoft.com/office/drawing/2014/main" id="{E1B14A26-5CF4-4A87-817F-6C8AE95F79C4}"/>
              </a:ext>
            </a:extLst>
          </p:cNvPr>
          <p:cNvSpPr>
            <a:spLocks/>
          </p:cNvSpPr>
          <p:nvPr/>
        </p:nvSpPr>
        <p:spPr bwMode="auto">
          <a:xfrm>
            <a:off x="3959225" y="844550"/>
            <a:ext cx="3382963" cy="5710238"/>
          </a:xfrm>
          <a:custGeom>
            <a:avLst/>
            <a:gdLst>
              <a:gd name="T0" fmla="*/ 0 w 2131"/>
              <a:gd name="T1" fmla="*/ 2147483646 h 3597"/>
              <a:gd name="T2" fmla="*/ 2147483646 w 2131"/>
              <a:gd name="T3" fmla="*/ 2147483646 h 3597"/>
              <a:gd name="T4" fmla="*/ 2147483646 w 2131"/>
              <a:gd name="T5" fmla="*/ 2147483646 h 3597"/>
              <a:gd name="T6" fmla="*/ 2147483646 w 2131"/>
              <a:gd name="T7" fmla="*/ 2147483646 h 3597"/>
              <a:gd name="T8" fmla="*/ 2147483646 w 2131"/>
              <a:gd name="T9" fmla="*/ 2147483646 h 35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1" h="3597">
                <a:moveTo>
                  <a:pt x="0" y="2061"/>
                </a:moveTo>
                <a:cubicBezTo>
                  <a:pt x="12" y="2008"/>
                  <a:pt x="1" y="2038"/>
                  <a:pt x="82" y="1741"/>
                </a:cubicBezTo>
                <a:cubicBezTo>
                  <a:pt x="163" y="1444"/>
                  <a:pt x="258" y="0"/>
                  <a:pt x="484" y="278"/>
                </a:cubicBezTo>
                <a:cubicBezTo>
                  <a:pt x="710" y="556"/>
                  <a:pt x="1162" y="3227"/>
                  <a:pt x="1436" y="3412"/>
                </a:cubicBezTo>
                <a:cubicBezTo>
                  <a:pt x="1710" y="3597"/>
                  <a:pt x="1986" y="1810"/>
                  <a:pt x="2131" y="1389"/>
                </a:cubicBezTo>
              </a:path>
            </a:pathLst>
          </a:custGeom>
          <a:noFill/>
          <a:ln w="28575" cap="flat" cmpd="sng">
            <a:solidFill>
              <a:srgbClr val="FF3300"/>
            </a:solidFill>
            <a:prstDash val="dash"/>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5" name="Line 5">
            <a:extLst>
              <a:ext uri="{FF2B5EF4-FFF2-40B4-BE49-F238E27FC236}">
                <a16:creationId xmlns:a16="http://schemas.microsoft.com/office/drawing/2014/main" id="{9D91AFE4-6C47-4EEF-9143-F70411BE2439}"/>
              </a:ext>
            </a:extLst>
          </p:cNvPr>
          <p:cNvSpPr>
            <a:spLocks noChangeShapeType="1"/>
          </p:cNvSpPr>
          <p:nvPr/>
        </p:nvSpPr>
        <p:spPr bwMode="auto">
          <a:xfrm>
            <a:off x="854075" y="1217613"/>
            <a:ext cx="0" cy="51419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5158" name="Group 6">
            <a:extLst>
              <a:ext uri="{FF2B5EF4-FFF2-40B4-BE49-F238E27FC236}">
                <a16:creationId xmlns:a16="http://schemas.microsoft.com/office/drawing/2014/main" id="{60CE208B-BF15-44D2-9A04-735460A16F8B}"/>
              </a:ext>
            </a:extLst>
          </p:cNvPr>
          <p:cNvGrpSpPr>
            <a:grpSpLocks/>
          </p:cNvGrpSpPr>
          <p:nvPr/>
        </p:nvGrpSpPr>
        <p:grpSpPr bwMode="auto">
          <a:xfrm>
            <a:off x="3956050" y="1700213"/>
            <a:ext cx="3598863" cy="2422525"/>
            <a:chOff x="2540" y="750"/>
            <a:chExt cx="2267" cy="1526"/>
          </a:xfrm>
        </p:grpSpPr>
        <p:sp>
          <p:nvSpPr>
            <p:cNvPr id="112665" name="Freeform 7" descr="Light upward diagonal">
              <a:extLst>
                <a:ext uri="{FF2B5EF4-FFF2-40B4-BE49-F238E27FC236}">
                  <a16:creationId xmlns:a16="http://schemas.microsoft.com/office/drawing/2014/main" id="{DBCDBACD-32B1-40AF-9DA4-D19F46672A9F}"/>
                </a:ext>
              </a:extLst>
            </p:cNvPr>
            <p:cNvSpPr>
              <a:spLocks/>
            </p:cNvSpPr>
            <p:nvPr/>
          </p:nvSpPr>
          <p:spPr bwMode="auto">
            <a:xfrm>
              <a:off x="2540" y="750"/>
              <a:ext cx="586" cy="1525"/>
            </a:xfrm>
            <a:custGeom>
              <a:avLst/>
              <a:gdLst>
                <a:gd name="T0" fmla="*/ 0 w 586"/>
                <a:gd name="T1" fmla="*/ 1519 h 1525"/>
                <a:gd name="T2" fmla="*/ 152 w 586"/>
                <a:gd name="T3" fmla="*/ 878 h 1525"/>
                <a:gd name="T4" fmla="*/ 315 w 586"/>
                <a:gd name="T5" fmla="*/ 108 h 1525"/>
                <a:gd name="T6" fmla="*/ 586 w 586"/>
                <a:gd name="T7" fmla="*/ 1525 h 15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6" h="1525">
                  <a:moveTo>
                    <a:pt x="0" y="1519"/>
                  </a:moveTo>
                  <a:cubicBezTo>
                    <a:pt x="25" y="1412"/>
                    <a:pt x="100" y="1113"/>
                    <a:pt x="152" y="878"/>
                  </a:cubicBezTo>
                  <a:cubicBezTo>
                    <a:pt x="204" y="643"/>
                    <a:pt x="243" y="0"/>
                    <a:pt x="315" y="108"/>
                  </a:cubicBezTo>
                  <a:cubicBezTo>
                    <a:pt x="387" y="216"/>
                    <a:pt x="530" y="1230"/>
                    <a:pt x="586" y="1525"/>
                  </a:cubicBezTo>
                </a:path>
              </a:pathLst>
            </a:custGeom>
            <a:noFill/>
            <a:ln w="38100" cmpd="sng">
              <a:solidFill>
                <a:srgbClr val="61829C"/>
              </a:solidFill>
              <a:round/>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6" name="Line 8">
              <a:extLst>
                <a:ext uri="{FF2B5EF4-FFF2-40B4-BE49-F238E27FC236}">
                  <a16:creationId xmlns:a16="http://schemas.microsoft.com/office/drawing/2014/main" id="{48F86C8C-C080-4164-AF5B-61C0FF05B055}"/>
                </a:ext>
              </a:extLst>
            </p:cNvPr>
            <p:cNvSpPr>
              <a:spLocks noChangeShapeType="1"/>
            </p:cNvSpPr>
            <p:nvPr/>
          </p:nvSpPr>
          <p:spPr bwMode="auto">
            <a:xfrm>
              <a:off x="3121" y="2276"/>
              <a:ext cx="1686" cy="0"/>
            </a:xfrm>
            <a:prstGeom prst="line">
              <a:avLst/>
            </a:prstGeom>
            <a:noFill/>
            <a:ln w="38100">
              <a:solidFill>
                <a:srgbClr val="61829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5161" name="Arc 9">
            <a:extLst>
              <a:ext uri="{FF2B5EF4-FFF2-40B4-BE49-F238E27FC236}">
                <a16:creationId xmlns:a16="http://schemas.microsoft.com/office/drawing/2014/main" id="{84A8E806-0080-4D00-8BE6-D27E1D1D2712}"/>
              </a:ext>
            </a:extLst>
          </p:cNvPr>
          <p:cNvSpPr>
            <a:spLocks/>
          </p:cNvSpPr>
          <p:nvPr/>
        </p:nvSpPr>
        <p:spPr bwMode="auto">
          <a:xfrm rot="10827437" flipV="1">
            <a:off x="1816100" y="4356100"/>
            <a:ext cx="563563" cy="6350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2" name="Text Box 10">
            <a:extLst>
              <a:ext uri="{FF2B5EF4-FFF2-40B4-BE49-F238E27FC236}">
                <a16:creationId xmlns:a16="http://schemas.microsoft.com/office/drawing/2014/main" id="{088EB5F5-7D46-4A6A-8AD0-2425C81FE5B1}"/>
              </a:ext>
            </a:extLst>
          </p:cNvPr>
          <p:cNvSpPr txBox="1">
            <a:spLocks noChangeArrowheads="1"/>
          </p:cNvSpPr>
          <p:nvPr/>
        </p:nvSpPr>
        <p:spPr bwMode="auto">
          <a:xfrm>
            <a:off x="1087438" y="5010150"/>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spcAft>
                <a:spcPct val="0"/>
              </a:spcAft>
              <a:buClrTx/>
              <a:buFontTx/>
              <a:buNone/>
            </a:pPr>
            <a:r>
              <a:rPr lang="en-US" altLang="en-US" b="0">
                <a:solidFill>
                  <a:srgbClr val="009900"/>
                </a:solidFill>
              </a:rPr>
              <a:t>Full Load Current (FLA)</a:t>
            </a:r>
          </a:p>
        </p:txBody>
      </p:sp>
      <p:sp>
        <p:nvSpPr>
          <p:cNvPr id="305163" name="Arc 11">
            <a:extLst>
              <a:ext uri="{FF2B5EF4-FFF2-40B4-BE49-F238E27FC236}">
                <a16:creationId xmlns:a16="http://schemas.microsoft.com/office/drawing/2014/main" id="{EF284B06-24DD-4EAA-BCB5-BA912DA71ACA}"/>
              </a:ext>
            </a:extLst>
          </p:cNvPr>
          <p:cNvSpPr>
            <a:spLocks/>
          </p:cNvSpPr>
          <p:nvPr/>
        </p:nvSpPr>
        <p:spPr bwMode="auto">
          <a:xfrm rot="16336003" flipV="1">
            <a:off x="7160419" y="4448969"/>
            <a:ext cx="563562" cy="9652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4" name="Text Box 12">
            <a:extLst>
              <a:ext uri="{FF2B5EF4-FFF2-40B4-BE49-F238E27FC236}">
                <a16:creationId xmlns:a16="http://schemas.microsoft.com/office/drawing/2014/main" id="{B318B7E5-03BF-4639-80A2-2BC89E92B7CA}"/>
              </a:ext>
            </a:extLst>
          </p:cNvPr>
          <p:cNvSpPr txBox="1">
            <a:spLocks noChangeArrowheads="1"/>
          </p:cNvSpPr>
          <p:nvPr/>
        </p:nvSpPr>
        <p:spPr bwMode="auto">
          <a:xfrm>
            <a:off x="6881813" y="5192713"/>
            <a:ext cx="1897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spcAft>
                <a:spcPct val="0"/>
              </a:spcAft>
              <a:buClrTx/>
              <a:buFontTx/>
              <a:buNone/>
            </a:pPr>
            <a:r>
              <a:rPr lang="en-US" altLang="en-US" b="0">
                <a:solidFill>
                  <a:srgbClr val="FF3300"/>
                </a:solidFill>
              </a:rPr>
              <a:t>Available Fault Current</a:t>
            </a:r>
          </a:p>
        </p:txBody>
      </p:sp>
      <p:sp>
        <p:nvSpPr>
          <p:cNvPr id="305165" name="Text Box 13">
            <a:extLst>
              <a:ext uri="{FF2B5EF4-FFF2-40B4-BE49-F238E27FC236}">
                <a16:creationId xmlns:a16="http://schemas.microsoft.com/office/drawing/2014/main" id="{6DDB5B87-FB69-45D7-9AEC-F83F7FC35515}"/>
              </a:ext>
            </a:extLst>
          </p:cNvPr>
          <p:cNvSpPr txBox="1">
            <a:spLocks noChangeArrowheads="1"/>
          </p:cNvSpPr>
          <p:nvPr/>
        </p:nvSpPr>
        <p:spPr bwMode="auto">
          <a:xfrm>
            <a:off x="2081213" y="2509838"/>
            <a:ext cx="1763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spcAft>
                <a:spcPct val="0"/>
              </a:spcAft>
              <a:buClrTx/>
              <a:buFontTx/>
              <a:buNone/>
            </a:pPr>
            <a:r>
              <a:rPr lang="en-US" altLang="en-US" b="0">
                <a:solidFill>
                  <a:srgbClr val="0088CE"/>
                </a:solidFill>
              </a:rPr>
              <a:t>Class J &amp; T</a:t>
            </a:r>
          </a:p>
        </p:txBody>
      </p:sp>
      <p:sp>
        <p:nvSpPr>
          <p:cNvPr id="112652" name="Text Box 14">
            <a:extLst>
              <a:ext uri="{FF2B5EF4-FFF2-40B4-BE49-F238E27FC236}">
                <a16:creationId xmlns:a16="http://schemas.microsoft.com/office/drawing/2014/main" id="{308E781F-6B90-469A-9CF1-F48EF6A1C41F}"/>
              </a:ext>
            </a:extLst>
          </p:cNvPr>
          <p:cNvSpPr txBox="1">
            <a:spLocks noChangeArrowheads="1"/>
          </p:cNvSpPr>
          <p:nvPr/>
        </p:nvSpPr>
        <p:spPr bwMode="auto">
          <a:xfrm>
            <a:off x="7943850" y="1217613"/>
            <a:ext cx="10207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spcAft>
                <a:spcPct val="0"/>
              </a:spcAft>
              <a:buClrTx/>
              <a:buFontTx/>
              <a:buNone/>
            </a:pPr>
            <a:r>
              <a:rPr lang="en-US" altLang="en-US" sz="1200" b="0"/>
              <a:t>Not to Scale</a:t>
            </a:r>
          </a:p>
        </p:txBody>
      </p:sp>
      <p:grpSp>
        <p:nvGrpSpPr>
          <p:cNvPr id="305167" name="Group 15">
            <a:extLst>
              <a:ext uri="{FF2B5EF4-FFF2-40B4-BE49-F238E27FC236}">
                <a16:creationId xmlns:a16="http://schemas.microsoft.com/office/drawing/2014/main" id="{B24A9975-3D94-4C8E-80D4-C3CCFCDF6334}"/>
              </a:ext>
            </a:extLst>
          </p:cNvPr>
          <p:cNvGrpSpPr>
            <a:grpSpLocks/>
          </p:cNvGrpSpPr>
          <p:nvPr/>
        </p:nvGrpSpPr>
        <p:grpSpPr bwMode="auto">
          <a:xfrm>
            <a:off x="3956050" y="2616200"/>
            <a:ext cx="3608388" cy="1506538"/>
            <a:chOff x="2540" y="1320"/>
            <a:chExt cx="2273" cy="956"/>
          </a:xfrm>
        </p:grpSpPr>
        <p:sp>
          <p:nvSpPr>
            <p:cNvPr id="112663" name="Freeform 16" descr="Light upward diagonal">
              <a:extLst>
                <a:ext uri="{FF2B5EF4-FFF2-40B4-BE49-F238E27FC236}">
                  <a16:creationId xmlns:a16="http://schemas.microsoft.com/office/drawing/2014/main" id="{C3C4E174-4D6A-405D-B578-DDF6910A3546}"/>
                </a:ext>
              </a:extLst>
            </p:cNvPr>
            <p:cNvSpPr>
              <a:spLocks/>
            </p:cNvSpPr>
            <p:nvPr/>
          </p:nvSpPr>
          <p:spPr bwMode="auto">
            <a:xfrm>
              <a:off x="2540" y="1320"/>
              <a:ext cx="406" cy="955"/>
            </a:xfrm>
            <a:custGeom>
              <a:avLst/>
              <a:gdLst>
                <a:gd name="T0" fmla="*/ 0 w 586"/>
                <a:gd name="T1" fmla="*/ 23 h 1525"/>
                <a:gd name="T2" fmla="*/ 6 w 586"/>
                <a:gd name="T3" fmla="*/ 13 h 1525"/>
                <a:gd name="T4" fmla="*/ 12 w 586"/>
                <a:gd name="T5" fmla="*/ 2 h 1525"/>
                <a:gd name="T6" fmla="*/ 21 w 586"/>
                <a:gd name="T7" fmla="*/ 23 h 15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6" h="1525">
                  <a:moveTo>
                    <a:pt x="0" y="1519"/>
                  </a:moveTo>
                  <a:cubicBezTo>
                    <a:pt x="25" y="1412"/>
                    <a:pt x="100" y="1113"/>
                    <a:pt x="152" y="878"/>
                  </a:cubicBezTo>
                  <a:cubicBezTo>
                    <a:pt x="204" y="643"/>
                    <a:pt x="243" y="0"/>
                    <a:pt x="315" y="108"/>
                  </a:cubicBezTo>
                  <a:cubicBezTo>
                    <a:pt x="387" y="216"/>
                    <a:pt x="530" y="1230"/>
                    <a:pt x="586" y="1525"/>
                  </a:cubicBezTo>
                </a:path>
              </a:pathLst>
            </a:custGeom>
            <a:noFill/>
            <a:ln w="38100" cmpd="sng">
              <a:solidFill>
                <a:srgbClr val="E17000"/>
              </a:solidFill>
              <a:round/>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4" name="Line 17">
              <a:extLst>
                <a:ext uri="{FF2B5EF4-FFF2-40B4-BE49-F238E27FC236}">
                  <a16:creationId xmlns:a16="http://schemas.microsoft.com/office/drawing/2014/main" id="{3F20ED8F-71F6-4E00-9D75-F5F8BF796BE8}"/>
                </a:ext>
              </a:extLst>
            </p:cNvPr>
            <p:cNvSpPr>
              <a:spLocks noChangeShapeType="1"/>
            </p:cNvSpPr>
            <p:nvPr/>
          </p:nvSpPr>
          <p:spPr bwMode="auto">
            <a:xfrm>
              <a:off x="2943" y="2276"/>
              <a:ext cx="1870" cy="0"/>
            </a:xfrm>
            <a:prstGeom prst="line">
              <a:avLst/>
            </a:prstGeom>
            <a:noFill/>
            <a:ln w="38100">
              <a:solidFill>
                <a:srgbClr val="E17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5170" name="Group 18">
            <a:extLst>
              <a:ext uri="{FF2B5EF4-FFF2-40B4-BE49-F238E27FC236}">
                <a16:creationId xmlns:a16="http://schemas.microsoft.com/office/drawing/2014/main" id="{A9E2E51F-33DD-42A1-9526-6BF56F4E96F3}"/>
              </a:ext>
            </a:extLst>
          </p:cNvPr>
          <p:cNvGrpSpPr>
            <a:grpSpLocks/>
          </p:cNvGrpSpPr>
          <p:nvPr/>
        </p:nvGrpSpPr>
        <p:grpSpPr bwMode="auto">
          <a:xfrm>
            <a:off x="3956050" y="2992438"/>
            <a:ext cx="3613150" cy="1130300"/>
            <a:chOff x="2540" y="1564"/>
            <a:chExt cx="2276" cy="712"/>
          </a:xfrm>
        </p:grpSpPr>
        <p:sp>
          <p:nvSpPr>
            <p:cNvPr id="112661" name="Freeform 19" descr="Light upward diagonal">
              <a:extLst>
                <a:ext uri="{FF2B5EF4-FFF2-40B4-BE49-F238E27FC236}">
                  <a16:creationId xmlns:a16="http://schemas.microsoft.com/office/drawing/2014/main" id="{65931ACB-97D8-46B1-A06D-60A62656FA8F}"/>
                </a:ext>
              </a:extLst>
            </p:cNvPr>
            <p:cNvSpPr>
              <a:spLocks/>
            </p:cNvSpPr>
            <p:nvPr/>
          </p:nvSpPr>
          <p:spPr bwMode="auto">
            <a:xfrm>
              <a:off x="2540" y="1564"/>
              <a:ext cx="325" cy="712"/>
            </a:xfrm>
            <a:custGeom>
              <a:avLst/>
              <a:gdLst>
                <a:gd name="T0" fmla="*/ 0 w 586"/>
                <a:gd name="T1" fmla="*/ 1 h 1525"/>
                <a:gd name="T2" fmla="*/ 1 w 586"/>
                <a:gd name="T3" fmla="*/ 1 h 1525"/>
                <a:gd name="T4" fmla="*/ 2 w 586"/>
                <a:gd name="T5" fmla="*/ 0 h 1525"/>
                <a:gd name="T6" fmla="*/ 3 w 586"/>
                <a:gd name="T7" fmla="*/ 1 h 15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6" h="1525">
                  <a:moveTo>
                    <a:pt x="0" y="1519"/>
                  </a:moveTo>
                  <a:cubicBezTo>
                    <a:pt x="25" y="1412"/>
                    <a:pt x="100" y="1113"/>
                    <a:pt x="152" y="878"/>
                  </a:cubicBezTo>
                  <a:cubicBezTo>
                    <a:pt x="204" y="643"/>
                    <a:pt x="243" y="0"/>
                    <a:pt x="315" y="108"/>
                  </a:cubicBezTo>
                  <a:cubicBezTo>
                    <a:pt x="387" y="216"/>
                    <a:pt x="530" y="1230"/>
                    <a:pt x="586" y="1525"/>
                  </a:cubicBezTo>
                </a:path>
              </a:pathLst>
            </a:custGeom>
            <a:noFill/>
            <a:ln w="38100" cmpd="sng">
              <a:solidFill>
                <a:srgbClr val="0088CE"/>
              </a:solidFill>
              <a:round/>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2" name="Line 20">
              <a:extLst>
                <a:ext uri="{FF2B5EF4-FFF2-40B4-BE49-F238E27FC236}">
                  <a16:creationId xmlns:a16="http://schemas.microsoft.com/office/drawing/2014/main" id="{925A908A-0B46-4869-BCBE-5298B0B63C3D}"/>
                </a:ext>
              </a:extLst>
            </p:cNvPr>
            <p:cNvSpPr>
              <a:spLocks noChangeShapeType="1"/>
            </p:cNvSpPr>
            <p:nvPr/>
          </p:nvSpPr>
          <p:spPr bwMode="auto">
            <a:xfrm>
              <a:off x="2862" y="2276"/>
              <a:ext cx="1954" cy="0"/>
            </a:xfrm>
            <a:prstGeom prst="line">
              <a:avLst/>
            </a:prstGeom>
            <a:noFill/>
            <a:ln w="38100">
              <a:solidFill>
                <a:srgbClr val="0088C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5173" name="Text Box 21">
            <a:extLst>
              <a:ext uri="{FF2B5EF4-FFF2-40B4-BE49-F238E27FC236}">
                <a16:creationId xmlns:a16="http://schemas.microsoft.com/office/drawing/2014/main" id="{6DE187FA-F622-47B2-9D13-F8C4A62CAD12}"/>
              </a:ext>
            </a:extLst>
          </p:cNvPr>
          <p:cNvSpPr txBox="1">
            <a:spLocks noChangeArrowheads="1"/>
          </p:cNvSpPr>
          <p:nvPr/>
        </p:nvSpPr>
        <p:spPr bwMode="auto">
          <a:xfrm>
            <a:off x="2081213" y="1878013"/>
            <a:ext cx="1763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spcAft>
                <a:spcPct val="0"/>
              </a:spcAft>
              <a:buClrTx/>
              <a:buFontTx/>
              <a:buNone/>
            </a:pPr>
            <a:r>
              <a:rPr lang="en-US" altLang="en-US" b="0">
                <a:solidFill>
                  <a:srgbClr val="E17000"/>
                </a:solidFill>
              </a:rPr>
              <a:t>Class RK1</a:t>
            </a:r>
          </a:p>
        </p:txBody>
      </p:sp>
      <p:sp>
        <p:nvSpPr>
          <p:cNvPr id="305174" name="Line 22">
            <a:extLst>
              <a:ext uri="{FF2B5EF4-FFF2-40B4-BE49-F238E27FC236}">
                <a16:creationId xmlns:a16="http://schemas.microsoft.com/office/drawing/2014/main" id="{C5A43189-9304-4DF9-9D35-3779D942EB23}"/>
              </a:ext>
            </a:extLst>
          </p:cNvPr>
          <p:cNvSpPr>
            <a:spLocks noChangeShapeType="1"/>
          </p:cNvSpPr>
          <p:nvPr/>
        </p:nvSpPr>
        <p:spPr bwMode="auto">
          <a:xfrm>
            <a:off x="3511550" y="2897188"/>
            <a:ext cx="608013" cy="4365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75" name="Text Box 23">
            <a:extLst>
              <a:ext uri="{FF2B5EF4-FFF2-40B4-BE49-F238E27FC236}">
                <a16:creationId xmlns:a16="http://schemas.microsoft.com/office/drawing/2014/main" id="{5D8AE9FE-ECDC-47F1-B787-6E3061799552}"/>
              </a:ext>
            </a:extLst>
          </p:cNvPr>
          <p:cNvSpPr txBox="1">
            <a:spLocks noChangeArrowheads="1"/>
          </p:cNvSpPr>
          <p:nvPr/>
        </p:nvSpPr>
        <p:spPr bwMode="auto">
          <a:xfrm>
            <a:off x="2081213" y="1208088"/>
            <a:ext cx="1763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spcAft>
                <a:spcPct val="0"/>
              </a:spcAft>
              <a:buClrTx/>
              <a:buFontTx/>
              <a:buNone/>
            </a:pPr>
            <a:r>
              <a:rPr lang="en-US" altLang="en-US" b="0">
                <a:solidFill>
                  <a:srgbClr val="61829C"/>
                </a:solidFill>
              </a:rPr>
              <a:t>Class RK5</a:t>
            </a:r>
          </a:p>
        </p:txBody>
      </p:sp>
      <p:sp>
        <p:nvSpPr>
          <p:cNvPr id="305176" name="Line 24">
            <a:extLst>
              <a:ext uri="{FF2B5EF4-FFF2-40B4-BE49-F238E27FC236}">
                <a16:creationId xmlns:a16="http://schemas.microsoft.com/office/drawing/2014/main" id="{51E19BD7-7316-4C28-8CBD-55F9A3532F03}"/>
              </a:ext>
            </a:extLst>
          </p:cNvPr>
          <p:cNvSpPr>
            <a:spLocks noChangeShapeType="1"/>
          </p:cNvSpPr>
          <p:nvPr/>
        </p:nvSpPr>
        <p:spPr bwMode="auto">
          <a:xfrm>
            <a:off x="3524250" y="2205038"/>
            <a:ext cx="717550" cy="5651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77" name="Line 25">
            <a:extLst>
              <a:ext uri="{FF2B5EF4-FFF2-40B4-BE49-F238E27FC236}">
                <a16:creationId xmlns:a16="http://schemas.microsoft.com/office/drawing/2014/main" id="{C89953B3-C156-4AB6-B9BC-53B3C5219D11}"/>
              </a:ext>
            </a:extLst>
          </p:cNvPr>
          <p:cNvSpPr>
            <a:spLocks noChangeShapeType="1"/>
          </p:cNvSpPr>
          <p:nvPr/>
        </p:nvSpPr>
        <p:spPr bwMode="auto">
          <a:xfrm>
            <a:off x="3535363" y="1487488"/>
            <a:ext cx="806450" cy="4476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itle 1">
            <a:extLst>
              <a:ext uri="{FF2B5EF4-FFF2-40B4-BE49-F238E27FC236}">
                <a16:creationId xmlns:a16="http://schemas.microsoft.com/office/drawing/2014/main" id="{B82319D4-650B-4BFB-8FB4-3151E6369F1E}"/>
              </a:ext>
            </a:extLst>
          </p:cNvPr>
          <p:cNvSpPr txBox="1">
            <a:spLocks/>
          </p:cNvSpPr>
          <p:nvPr/>
        </p:nvSpPr>
        <p:spPr>
          <a:xfrm>
            <a:off x="304799" y="397112"/>
            <a:ext cx="8381995" cy="671081"/>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Current Limitation Comparison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05155"/>
                                        </p:tgtEl>
                                        <p:attrNameLst>
                                          <p:attrName>style.visibility</p:attrName>
                                        </p:attrNameLst>
                                      </p:cBhvr>
                                      <p:to>
                                        <p:strVal val="visible"/>
                                      </p:to>
                                    </p:set>
                                    <p:animEffect transition="in" filter="wipe(left)">
                                      <p:cBhvr>
                                        <p:cTn id="7" dur="500"/>
                                        <p:tgtEl>
                                          <p:spTgt spid="30515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5156"/>
                                        </p:tgtEl>
                                        <p:attrNameLst>
                                          <p:attrName>style.visibility</p:attrName>
                                        </p:attrNameLst>
                                      </p:cBhvr>
                                      <p:to>
                                        <p:strVal val="visible"/>
                                      </p:to>
                                    </p:set>
                                    <p:animEffect transition="in" filter="wipe(left)">
                                      <p:cBhvr>
                                        <p:cTn id="11" dur="500"/>
                                        <p:tgtEl>
                                          <p:spTgt spid="305156"/>
                                        </p:tgtEl>
                                      </p:cBhvr>
                                    </p:animEffect>
                                  </p:childTnLst>
                                </p:cTn>
                              </p:par>
                            </p:childTnLst>
                          </p:cTn>
                        </p:par>
                        <p:par>
                          <p:cTn id="12" fill="hold" nodeType="afterGroup">
                            <p:stCondLst>
                              <p:cond delay="1000"/>
                            </p:stCondLst>
                            <p:childTnLst>
                              <p:par>
                                <p:cTn id="13" presetID="18" presetClass="entr" presetSubtype="3" fill="hold" nodeType="afterEffect">
                                  <p:stCondLst>
                                    <p:cond delay="0"/>
                                  </p:stCondLst>
                                  <p:childTnLst>
                                    <p:set>
                                      <p:cBhvr>
                                        <p:cTn id="14" dur="1" fill="hold">
                                          <p:stCondLst>
                                            <p:cond delay="0"/>
                                          </p:stCondLst>
                                        </p:cTn>
                                        <p:tgtEl>
                                          <p:spTgt spid="305161"/>
                                        </p:tgtEl>
                                        <p:attrNameLst>
                                          <p:attrName>style.visibility</p:attrName>
                                        </p:attrNameLst>
                                      </p:cBhvr>
                                      <p:to>
                                        <p:strVal val="visible"/>
                                      </p:to>
                                    </p:set>
                                    <p:animEffect transition="in" filter="strips(upRight)">
                                      <p:cBhvr>
                                        <p:cTn id="15" dur="500"/>
                                        <p:tgtEl>
                                          <p:spTgt spid="30516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05162"/>
                                        </p:tgtEl>
                                        <p:attrNameLst>
                                          <p:attrName>style.visibility</p:attrName>
                                        </p:attrNameLst>
                                      </p:cBhvr>
                                      <p:to>
                                        <p:strVal val="visible"/>
                                      </p:to>
                                    </p:set>
                                    <p:animEffect transition="in" filter="wipe(up)">
                                      <p:cBhvr>
                                        <p:cTn id="18" dur="500"/>
                                        <p:tgtEl>
                                          <p:spTgt spid="305162"/>
                                        </p:tgtEl>
                                      </p:cBhvr>
                                    </p:animEffect>
                                  </p:childTnLst>
                                </p:cTn>
                              </p:par>
                            </p:childTnLst>
                          </p:cTn>
                        </p:par>
                        <p:par>
                          <p:cTn id="19" fill="hold" nodeType="afterGroup">
                            <p:stCondLst>
                              <p:cond delay="1500"/>
                            </p:stCondLst>
                            <p:childTnLst>
                              <p:par>
                                <p:cTn id="20" presetID="18" presetClass="entr" presetSubtype="6" fill="hold" nodeType="afterEffect">
                                  <p:stCondLst>
                                    <p:cond delay="0"/>
                                  </p:stCondLst>
                                  <p:childTnLst>
                                    <p:set>
                                      <p:cBhvr>
                                        <p:cTn id="21" dur="1" fill="hold">
                                          <p:stCondLst>
                                            <p:cond delay="0"/>
                                          </p:stCondLst>
                                        </p:cTn>
                                        <p:tgtEl>
                                          <p:spTgt spid="305163"/>
                                        </p:tgtEl>
                                        <p:attrNameLst>
                                          <p:attrName>style.visibility</p:attrName>
                                        </p:attrNameLst>
                                      </p:cBhvr>
                                      <p:to>
                                        <p:strVal val="visible"/>
                                      </p:to>
                                    </p:set>
                                    <p:animEffect transition="in" filter="strips(downRight)">
                                      <p:cBhvr>
                                        <p:cTn id="22" dur="500"/>
                                        <p:tgtEl>
                                          <p:spTgt spid="30516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05164"/>
                                        </p:tgtEl>
                                        <p:attrNameLst>
                                          <p:attrName>style.visibility</p:attrName>
                                        </p:attrNameLst>
                                      </p:cBhvr>
                                      <p:to>
                                        <p:strVal val="visible"/>
                                      </p:to>
                                    </p:set>
                                    <p:animEffect transition="in" filter="wipe(up)">
                                      <p:cBhvr>
                                        <p:cTn id="25" dur="500"/>
                                        <p:tgtEl>
                                          <p:spTgt spid="30516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05158"/>
                                        </p:tgtEl>
                                        <p:attrNameLst>
                                          <p:attrName>style.visibility</p:attrName>
                                        </p:attrNameLst>
                                      </p:cBhvr>
                                      <p:to>
                                        <p:strVal val="visible"/>
                                      </p:to>
                                    </p:set>
                                    <p:animEffect transition="in" filter="wipe(left)">
                                      <p:cBhvr>
                                        <p:cTn id="30" dur="1000"/>
                                        <p:tgtEl>
                                          <p:spTgt spid="305158"/>
                                        </p:tgtEl>
                                      </p:cBhvr>
                                    </p:animEffect>
                                  </p:childTnLst>
                                </p:cTn>
                              </p:par>
                            </p:childTnLst>
                          </p:cTn>
                        </p:par>
                        <p:par>
                          <p:cTn id="31" fill="hold" nodeType="afterGroup">
                            <p:stCondLst>
                              <p:cond delay="1000"/>
                            </p:stCondLst>
                            <p:childTnLst>
                              <p:par>
                                <p:cTn id="32" presetID="22" presetClass="entr" presetSubtype="2" fill="hold" nodeType="afterEffect">
                                  <p:stCondLst>
                                    <p:cond delay="0"/>
                                  </p:stCondLst>
                                  <p:childTnLst>
                                    <p:set>
                                      <p:cBhvr>
                                        <p:cTn id="33" dur="1" fill="hold">
                                          <p:stCondLst>
                                            <p:cond delay="0"/>
                                          </p:stCondLst>
                                        </p:cTn>
                                        <p:tgtEl>
                                          <p:spTgt spid="305177"/>
                                        </p:tgtEl>
                                        <p:attrNameLst>
                                          <p:attrName>style.visibility</p:attrName>
                                        </p:attrNameLst>
                                      </p:cBhvr>
                                      <p:to>
                                        <p:strVal val="visible"/>
                                      </p:to>
                                    </p:set>
                                    <p:animEffect transition="in" filter="wipe(right)">
                                      <p:cBhvr>
                                        <p:cTn id="34" dur="500"/>
                                        <p:tgtEl>
                                          <p:spTgt spid="30517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05175"/>
                                        </p:tgtEl>
                                        <p:attrNameLst>
                                          <p:attrName>style.visibility</p:attrName>
                                        </p:attrNameLst>
                                      </p:cBhvr>
                                      <p:to>
                                        <p:strVal val="visible"/>
                                      </p:to>
                                    </p:set>
                                    <p:animEffect transition="in" filter="wipe(up)">
                                      <p:cBhvr>
                                        <p:cTn id="37" dur="500"/>
                                        <p:tgtEl>
                                          <p:spTgt spid="3051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05167"/>
                                        </p:tgtEl>
                                        <p:attrNameLst>
                                          <p:attrName>style.visibility</p:attrName>
                                        </p:attrNameLst>
                                      </p:cBhvr>
                                      <p:to>
                                        <p:strVal val="visible"/>
                                      </p:to>
                                    </p:set>
                                    <p:animEffect transition="in" filter="wipe(left)">
                                      <p:cBhvr>
                                        <p:cTn id="42" dur="1000"/>
                                        <p:tgtEl>
                                          <p:spTgt spid="305167"/>
                                        </p:tgtEl>
                                      </p:cBhvr>
                                    </p:animEffect>
                                  </p:childTnLst>
                                </p:cTn>
                              </p:par>
                            </p:childTnLst>
                          </p:cTn>
                        </p:par>
                        <p:par>
                          <p:cTn id="43" fill="hold" nodeType="afterGroup">
                            <p:stCondLst>
                              <p:cond delay="1000"/>
                            </p:stCondLst>
                            <p:childTnLst>
                              <p:par>
                                <p:cTn id="44" presetID="22" presetClass="entr" presetSubtype="2" fill="hold" nodeType="afterEffect">
                                  <p:stCondLst>
                                    <p:cond delay="0"/>
                                  </p:stCondLst>
                                  <p:childTnLst>
                                    <p:set>
                                      <p:cBhvr>
                                        <p:cTn id="45" dur="1" fill="hold">
                                          <p:stCondLst>
                                            <p:cond delay="0"/>
                                          </p:stCondLst>
                                        </p:cTn>
                                        <p:tgtEl>
                                          <p:spTgt spid="305176"/>
                                        </p:tgtEl>
                                        <p:attrNameLst>
                                          <p:attrName>style.visibility</p:attrName>
                                        </p:attrNameLst>
                                      </p:cBhvr>
                                      <p:to>
                                        <p:strVal val="visible"/>
                                      </p:to>
                                    </p:set>
                                    <p:animEffect transition="in" filter="wipe(right)">
                                      <p:cBhvr>
                                        <p:cTn id="46" dur="500"/>
                                        <p:tgtEl>
                                          <p:spTgt spid="30517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5173"/>
                                        </p:tgtEl>
                                        <p:attrNameLst>
                                          <p:attrName>style.visibility</p:attrName>
                                        </p:attrNameLst>
                                      </p:cBhvr>
                                      <p:to>
                                        <p:strVal val="visible"/>
                                      </p:to>
                                    </p:set>
                                    <p:animEffect transition="in" filter="wipe(up)">
                                      <p:cBhvr>
                                        <p:cTn id="49" dur="500"/>
                                        <p:tgtEl>
                                          <p:spTgt spid="30517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305170"/>
                                        </p:tgtEl>
                                        <p:attrNameLst>
                                          <p:attrName>style.visibility</p:attrName>
                                        </p:attrNameLst>
                                      </p:cBhvr>
                                      <p:to>
                                        <p:strVal val="visible"/>
                                      </p:to>
                                    </p:set>
                                    <p:animEffect transition="in" filter="wipe(left)">
                                      <p:cBhvr>
                                        <p:cTn id="54" dur="1000"/>
                                        <p:tgtEl>
                                          <p:spTgt spid="305170"/>
                                        </p:tgtEl>
                                      </p:cBhvr>
                                    </p:animEffect>
                                  </p:childTnLst>
                                </p:cTn>
                              </p:par>
                            </p:childTnLst>
                          </p:cTn>
                        </p:par>
                        <p:par>
                          <p:cTn id="55" fill="hold" nodeType="afterGroup">
                            <p:stCondLst>
                              <p:cond delay="1000"/>
                            </p:stCondLst>
                            <p:childTnLst>
                              <p:par>
                                <p:cTn id="56" presetID="22" presetClass="entr" presetSubtype="2" fill="hold" nodeType="afterEffect">
                                  <p:stCondLst>
                                    <p:cond delay="0"/>
                                  </p:stCondLst>
                                  <p:childTnLst>
                                    <p:set>
                                      <p:cBhvr>
                                        <p:cTn id="57" dur="1" fill="hold">
                                          <p:stCondLst>
                                            <p:cond delay="0"/>
                                          </p:stCondLst>
                                        </p:cTn>
                                        <p:tgtEl>
                                          <p:spTgt spid="305174"/>
                                        </p:tgtEl>
                                        <p:attrNameLst>
                                          <p:attrName>style.visibility</p:attrName>
                                        </p:attrNameLst>
                                      </p:cBhvr>
                                      <p:to>
                                        <p:strVal val="visible"/>
                                      </p:to>
                                    </p:set>
                                    <p:animEffect transition="in" filter="wipe(right)">
                                      <p:cBhvr>
                                        <p:cTn id="58" dur="500"/>
                                        <p:tgtEl>
                                          <p:spTgt spid="30517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05165"/>
                                        </p:tgtEl>
                                        <p:attrNameLst>
                                          <p:attrName>style.visibility</p:attrName>
                                        </p:attrNameLst>
                                      </p:cBhvr>
                                      <p:to>
                                        <p:strVal val="visible"/>
                                      </p:to>
                                    </p:set>
                                    <p:animEffect transition="in" filter="wipe(up)">
                                      <p:cBhvr>
                                        <p:cTn id="61" dur="500"/>
                                        <p:tgtEl>
                                          <p:spTgt spid="30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2" grpId="0" autoUpdateAnimBg="0"/>
      <p:bldP spid="305164" grpId="0" autoUpdateAnimBg="0"/>
      <p:bldP spid="305165" grpId="0" autoUpdateAnimBg="0"/>
      <p:bldP spid="305173" grpId="0" autoUpdateAnimBg="0"/>
      <p:bldP spid="30517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Freeform 2" descr="Light downward diagonal"/>
          <p:cNvSpPr>
            <a:spLocks/>
          </p:cNvSpPr>
          <p:nvPr/>
        </p:nvSpPr>
        <p:spPr bwMode="auto">
          <a:xfrm>
            <a:off x="949325" y="2759075"/>
            <a:ext cx="3086100" cy="2708275"/>
          </a:xfrm>
          <a:custGeom>
            <a:avLst/>
            <a:gdLst>
              <a:gd name="T0" fmla="*/ 0 w 1944"/>
              <a:gd name="T1" fmla="*/ 852 h 1706"/>
              <a:gd name="T2" fmla="*/ 467 w 1944"/>
              <a:gd name="T3" fmla="*/ 122 h 1706"/>
              <a:gd name="T4" fmla="*/ 1382 w 1944"/>
              <a:gd name="T5" fmla="*/ 1583 h 1706"/>
              <a:gd name="T6" fmla="*/ 1944 w 1944"/>
              <a:gd name="T7" fmla="*/ 863 h 1706"/>
            </a:gdLst>
            <a:ahLst/>
            <a:cxnLst>
              <a:cxn ang="0">
                <a:pos x="T0" y="T1"/>
              </a:cxn>
              <a:cxn ang="0">
                <a:pos x="T2" y="T3"/>
              </a:cxn>
              <a:cxn ang="0">
                <a:pos x="T4" y="T5"/>
              </a:cxn>
              <a:cxn ang="0">
                <a:pos x="T6" y="T7"/>
              </a:cxn>
            </a:cxnLst>
            <a:rect l="0" t="0" r="r" b="b"/>
            <a:pathLst>
              <a:path w="1944" h="1706">
                <a:moveTo>
                  <a:pt x="0" y="852"/>
                </a:moveTo>
                <a:cubicBezTo>
                  <a:pt x="78" y="731"/>
                  <a:pt x="237" y="0"/>
                  <a:pt x="467" y="122"/>
                </a:cubicBezTo>
                <a:cubicBezTo>
                  <a:pt x="697" y="244"/>
                  <a:pt x="1136" y="1460"/>
                  <a:pt x="1382" y="1583"/>
                </a:cubicBezTo>
                <a:cubicBezTo>
                  <a:pt x="1628" y="1706"/>
                  <a:pt x="1827" y="1013"/>
                  <a:pt x="1944" y="863"/>
                </a:cubicBezTo>
              </a:path>
            </a:pathLst>
          </a:custGeom>
          <a:noFill/>
          <a:ln w="28575" cap="flat" cmpd="sng">
            <a:solidFill>
              <a:srgbClr val="009900">
                <a:alpha val="50000"/>
              </a:srgbClr>
            </a:solidFill>
            <a:prstDash val="solid"/>
            <a:round/>
            <a:headEnd/>
            <a:tailEn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51" name="Text Box 3"/>
          <p:cNvSpPr txBox="1">
            <a:spLocks noChangeArrowheads="1"/>
          </p:cNvSpPr>
          <p:nvPr/>
        </p:nvSpPr>
        <p:spPr bwMode="auto">
          <a:xfrm>
            <a:off x="1490663" y="1666875"/>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A5CFA8"/>
                </a:solidFill>
              </a:rPr>
              <a:t>Full Load Current (FLA)</a:t>
            </a:r>
          </a:p>
        </p:txBody>
      </p:sp>
      <p:sp>
        <p:nvSpPr>
          <p:cNvPr id="309252" name="Text Box 4"/>
          <p:cNvSpPr txBox="1">
            <a:spLocks noChangeArrowheads="1"/>
          </p:cNvSpPr>
          <p:nvPr/>
        </p:nvSpPr>
        <p:spPr bwMode="auto">
          <a:xfrm>
            <a:off x="6958013" y="5197475"/>
            <a:ext cx="1897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FFC1B3"/>
                </a:solidFill>
              </a:rPr>
              <a:t>Available Fault Current</a:t>
            </a:r>
          </a:p>
        </p:txBody>
      </p:sp>
      <p:sp>
        <p:nvSpPr>
          <p:cNvPr id="309253" name="Text Box 5"/>
          <p:cNvSpPr txBox="1">
            <a:spLocks noChangeArrowheads="1"/>
          </p:cNvSpPr>
          <p:nvPr/>
        </p:nvSpPr>
        <p:spPr bwMode="auto">
          <a:xfrm>
            <a:off x="3827463" y="4791075"/>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B4CDE8"/>
                </a:solidFill>
              </a:rPr>
              <a:t>Fuse Let-Thru Current</a:t>
            </a:r>
          </a:p>
        </p:txBody>
      </p:sp>
      <p:sp>
        <p:nvSpPr>
          <p:cNvPr id="309254" name="Line 6"/>
          <p:cNvSpPr>
            <a:spLocks noChangeShapeType="1"/>
          </p:cNvSpPr>
          <p:nvPr/>
        </p:nvSpPr>
        <p:spPr bwMode="auto">
          <a:xfrm flipH="1">
            <a:off x="936625" y="4129088"/>
            <a:ext cx="6678613" cy="0"/>
          </a:xfrm>
          <a:prstGeom prst="line">
            <a:avLst/>
          </a:prstGeom>
          <a:noFill/>
          <a:ln w="28575">
            <a:solidFill>
              <a:schemeClr val="tx1">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55" name="Freeform 7" descr="Light downward diagonal"/>
          <p:cNvSpPr>
            <a:spLocks/>
          </p:cNvSpPr>
          <p:nvPr/>
        </p:nvSpPr>
        <p:spPr bwMode="auto">
          <a:xfrm>
            <a:off x="4279900" y="736600"/>
            <a:ext cx="3138488" cy="5822950"/>
          </a:xfrm>
          <a:custGeom>
            <a:avLst/>
            <a:gdLst>
              <a:gd name="T0" fmla="*/ 0 w 1977"/>
              <a:gd name="T1" fmla="*/ 1388 h 3668"/>
              <a:gd name="T2" fmla="*/ 330 w 1977"/>
              <a:gd name="T3" fmla="*/ 349 h 3668"/>
              <a:gd name="T4" fmla="*/ 1282 w 1977"/>
              <a:gd name="T5" fmla="*/ 3483 h 3668"/>
              <a:gd name="T6" fmla="*/ 1977 w 1977"/>
              <a:gd name="T7" fmla="*/ 1460 h 3668"/>
            </a:gdLst>
            <a:ahLst/>
            <a:cxnLst>
              <a:cxn ang="0">
                <a:pos x="T0" y="T1"/>
              </a:cxn>
              <a:cxn ang="0">
                <a:pos x="T2" y="T3"/>
              </a:cxn>
              <a:cxn ang="0">
                <a:pos x="T4" y="T5"/>
              </a:cxn>
              <a:cxn ang="0">
                <a:pos x="T6" y="T7"/>
              </a:cxn>
            </a:cxnLst>
            <a:rect l="0" t="0" r="r" b="b"/>
            <a:pathLst>
              <a:path w="1977" h="3668">
                <a:moveTo>
                  <a:pt x="0" y="1388"/>
                </a:moveTo>
                <a:cubicBezTo>
                  <a:pt x="54" y="1215"/>
                  <a:pt x="116" y="0"/>
                  <a:pt x="330" y="349"/>
                </a:cubicBezTo>
                <a:cubicBezTo>
                  <a:pt x="544" y="698"/>
                  <a:pt x="1008" y="3298"/>
                  <a:pt x="1282" y="3483"/>
                </a:cubicBezTo>
                <a:cubicBezTo>
                  <a:pt x="1556" y="3668"/>
                  <a:pt x="1832" y="1881"/>
                  <a:pt x="1977" y="1460"/>
                </a:cubicBezTo>
              </a:path>
            </a:pathLst>
          </a:custGeom>
          <a:noFill/>
          <a:ln w="28575" cap="flat" cmpd="sng">
            <a:solidFill>
              <a:srgbClr val="FFA691"/>
            </a:solidFill>
            <a:prstDash val="dash"/>
            <a:round/>
            <a:headEnd/>
            <a:tailEn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56" name="Freeform 8" descr="Light upward diagonal"/>
          <p:cNvSpPr>
            <a:spLocks/>
          </p:cNvSpPr>
          <p:nvPr/>
        </p:nvSpPr>
        <p:spPr bwMode="auto">
          <a:xfrm>
            <a:off x="4032250" y="2479675"/>
            <a:ext cx="801688" cy="1646238"/>
          </a:xfrm>
          <a:custGeom>
            <a:avLst/>
            <a:gdLst>
              <a:gd name="T0" fmla="*/ 0 w 505"/>
              <a:gd name="T1" fmla="*/ 1033 h 1037"/>
              <a:gd name="T2" fmla="*/ 105 w 505"/>
              <a:gd name="T3" fmla="*/ 630 h 1037"/>
              <a:gd name="T4" fmla="*/ 268 w 505"/>
              <a:gd name="T5" fmla="*/ 68 h 1037"/>
              <a:gd name="T6" fmla="*/ 505 w 505"/>
              <a:gd name="T7" fmla="*/ 1037 h 1037"/>
            </a:gdLst>
            <a:ahLst/>
            <a:cxnLst>
              <a:cxn ang="0">
                <a:pos x="T0" y="T1"/>
              </a:cxn>
              <a:cxn ang="0">
                <a:pos x="T2" y="T3"/>
              </a:cxn>
              <a:cxn ang="0">
                <a:pos x="T4" y="T5"/>
              </a:cxn>
              <a:cxn ang="0">
                <a:pos x="T6" y="T7"/>
              </a:cxn>
            </a:cxnLst>
            <a:rect l="0" t="0" r="r" b="b"/>
            <a:pathLst>
              <a:path w="505" h="1037">
                <a:moveTo>
                  <a:pt x="0" y="1033"/>
                </a:moveTo>
                <a:cubicBezTo>
                  <a:pt x="18" y="966"/>
                  <a:pt x="60" y="791"/>
                  <a:pt x="105" y="630"/>
                </a:cubicBezTo>
                <a:cubicBezTo>
                  <a:pt x="150" y="469"/>
                  <a:pt x="201" y="0"/>
                  <a:pt x="268" y="68"/>
                </a:cubicBezTo>
                <a:cubicBezTo>
                  <a:pt x="335" y="136"/>
                  <a:pt x="456" y="835"/>
                  <a:pt x="505" y="1037"/>
                </a:cubicBezTo>
              </a:path>
            </a:pathLst>
          </a:custGeom>
          <a:noFill/>
          <a:ln w="38100" cmpd="sng">
            <a:solidFill>
              <a:srgbClr val="0088CE">
                <a:alpha val="50000"/>
              </a:srgbClr>
            </a:solidFill>
            <a:round/>
            <a:headEnd/>
            <a:tailEnd/>
          </a:ln>
          <a:effectLst/>
          <a:extLst>
            <a:ext uri="{909E8E84-426E-40DD-AFC4-6F175D3DCCD1}">
              <a14:hiddenFill xmlns:a14="http://schemas.microsoft.com/office/drawing/2010/main">
                <a:pattFill prst="ltUpDiag">
                  <a:fgClr>
                    <a:srgbClr val="0088CE"/>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57" name="Line 9"/>
          <p:cNvSpPr>
            <a:spLocks noChangeShapeType="1"/>
          </p:cNvSpPr>
          <p:nvPr/>
        </p:nvSpPr>
        <p:spPr bwMode="auto">
          <a:xfrm>
            <a:off x="930275" y="1631950"/>
            <a:ext cx="0" cy="4551363"/>
          </a:xfrm>
          <a:prstGeom prst="line">
            <a:avLst/>
          </a:prstGeom>
          <a:noFill/>
          <a:ln w="28575">
            <a:solidFill>
              <a:schemeClr val="tx1">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58" name="Line 10"/>
          <p:cNvSpPr>
            <a:spLocks noChangeShapeType="1"/>
          </p:cNvSpPr>
          <p:nvPr/>
        </p:nvSpPr>
        <p:spPr bwMode="auto">
          <a:xfrm>
            <a:off x="4826000" y="4133850"/>
            <a:ext cx="2836863" cy="0"/>
          </a:xfrm>
          <a:prstGeom prst="line">
            <a:avLst/>
          </a:prstGeom>
          <a:noFill/>
          <a:ln w="38100">
            <a:solidFill>
              <a:srgbClr val="0088C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59" name="Arc 11"/>
          <p:cNvSpPr>
            <a:spLocks/>
          </p:cNvSpPr>
          <p:nvPr/>
        </p:nvSpPr>
        <p:spPr bwMode="auto">
          <a:xfrm rot="9749298" flipV="1">
            <a:off x="1216025" y="2054225"/>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alpha val="50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60" name="Arc 12"/>
          <p:cNvSpPr>
            <a:spLocks/>
          </p:cNvSpPr>
          <p:nvPr/>
        </p:nvSpPr>
        <p:spPr bwMode="auto">
          <a:xfrm rot="16336003" flipV="1">
            <a:off x="7236618" y="4453732"/>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alpha val="50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61" name="Arc 13"/>
          <p:cNvSpPr>
            <a:spLocks/>
          </p:cNvSpPr>
          <p:nvPr/>
        </p:nvSpPr>
        <p:spPr bwMode="auto">
          <a:xfrm rot="18251838" flipV="1">
            <a:off x="4125118" y="3856832"/>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alpha val="50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09262" name="Object 14"/>
          <p:cNvGraphicFramePr>
            <a:graphicFrameLocks noChangeAspect="1"/>
          </p:cNvGraphicFramePr>
          <p:nvPr>
            <p:extLst>
              <p:ext uri="{D42A27DB-BD31-4B8C-83A1-F6EECF244321}">
                <p14:modId xmlns:p14="http://schemas.microsoft.com/office/powerpoint/2010/main" val="3833151558"/>
              </p:ext>
            </p:extLst>
          </p:nvPr>
        </p:nvGraphicFramePr>
        <p:xfrm>
          <a:off x="368300" y="1198563"/>
          <a:ext cx="6249988" cy="5168900"/>
        </p:xfrm>
        <a:graphic>
          <a:graphicData uri="http://schemas.openxmlformats.org/presentationml/2006/ole">
            <mc:AlternateContent xmlns:mc="http://schemas.openxmlformats.org/markup-compatibility/2006">
              <mc:Choice xmlns:v="urn:schemas-microsoft-com:vml" Requires="v">
                <p:oleObj spid="_x0000_s28695" name="Bitmap Image" r:id="rId4" imgW="5210902" imgH="4315427" progId="Paint.Picture">
                  <p:embed/>
                </p:oleObj>
              </mc:Choice>
              <mc:Fallback>
                <p:oleObj name="Bitmap Image" r:id="rId4" imgW="5210902" imgH="431542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2943"/>
                      <a:stretch>
                        <a:fillRect/>
                      </a:stretch>
                    </p:blipFill>
                    <p:spPr bwMode="auto">
                      <a:xfrm>
                        <a:off x="368300" y="1198563"/>
                        <a:ext cx="6249988" cy="5168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263" name="Line 15"/>
          <p:cNvSpPr>
            <a:spLocks noChangeShapeType="1"/>
          </p:cNvSpPr>
          <p:nvPr/>
        </p:nvSpPr>
        <p:spPr bwMode="auto">
          <a:xfrm>
            <a:off x="609600" y="3702050"/>
            <a:ext cx="21463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64" name="Text Box 16"/>
          <p:cNvSpPr txBox="1">
            <a:spLocks noChangeArrowheads="1"/>
          </p:cNvSpPr>
          <p:nvPr/>
        </p:nvSpPr>
        <p:spPr bwMode="auto">
          <a:xfrm>
            <a:off x="296863" y="4257675"/>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0088CE"/>
                </a:solidFill>
              </a:rPr>
              <a:t>Peak Let-Thru Current</a:t>
            </a:r>
          </a:p>
        </p:txBody>
      </p:sp>
      <p:sp>
        <p:nvSpPr>
          <p:cNvPr id="309265" name="Line 17"/>
          <p:cNvSpPr>
            <a:spLocks noChangeShapeType="1"/>
          </p:cNvSpPr>
          <p:nvPr/>
        </p:nvSpPr>
        <p:spPr bwMode="auto">
          <a:xfrm flipV="1">
            <a:off x="1181100" y="3689350"/>
            <a:ext cx="0" cy="596900"/>
          </a:xfrm>
          <a:prstGeom prst="line">
            <a:avLst/>
          </a:prstGeom>
          <a:noFill/>
          <a:ln w="28575">
            <a:solidFill>
              <a:srgbClr val="0088C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66" name="Line 18"/>
          <p:cNvSpPr>
            <a:spLocks noChangeShapeType="1"/>
          </p:cNvSpPr>
          <p:nvPr/>
        </p:nvSpPr>
        <p:spPr bwMode="auto">
          <a:xfrm flipV="1">
            <a:off x="1181100" y="4857750"/>
            <a:ext cx="0" cy="596900"/>
          </a:xfrm>
          <a:prstGeom prst="line">
            <a:avLst/>
          </a:prstGeom>
          <a:noFill/>
          <a:ln w="28575">
            <a:solidFill>
              <a:srgbClr val="0088CE"/>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1107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9262"/>
                                        </p:tgtEl>
                                        <p:attrNameLst>
                                          <p:attrName>style.visibility</p:attrName>
                                        </p:attrNameLst>
                                      </p:cBhvr>
                                      <p:to>
                                        <p:strVal val="visible"/>
                                      </p:to>
                                    </p:set>
                                    <p:anim calcmode="lin" valueType="num">
                                      <p:cBhvr>
                                        <p:cTn id="7" dur="500" fill="hold"/>
                                        <p:tgtEl>
                                          <p:spTgt spid="309262"/>
                                        </p:tgtEl>
                                        <p:attrNameLst>
                                          <p:attrName>ppt_w</p:attrName>
                                        </p:attrNameLst>
                                      </p:cBhvr>
                                      <p:tavLst>
                                        <p:tav tm="0">
                                          <p:val>
                                            <p:fltVal val="0"/>
                                          </p:val>
                                        </p:tav>
                                        <p:tav tm="100000">
                                          <p:val>
                                            <p:strVal val="#ppt_w"/>
                                          </p:val>
                                        </p:tav>
                                      </p:tavLst>
                                    </p:anim>
                                    <p:anim calcmode="lin" valueType="num">
                                      <p:cBhvr>
                                        <p:cTn id="8" dur="500" fill="hold"/>
                                        <p:tgtEl>
                                          <p:spTgt spid="30926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309263"/>
                                        </p:tgtEl>
                                        <p:attrNameLst>
                                          <p:attrName>style.visibility</p:attrName>
                                        </p:attrNameLst>
                                      </p:cBhvr>
                                      <p:to>
                                        <p:strVal val="visible"/>
                                      </p:to>
                                    </p:set>
                                    <p:animEffect transition="in" filter="wipe(right)">
                                      <p:cBhvr>
                                        <p:cTn id="13" dur="500"/>
                                        <p:tgtEl>
                                          <p:spTgt spid="309263"/>
                                        </p:tgtEl>
                                      </p:cBhvr>
                                    </p:animEffect>
                                  </p:childTnLst>
                                </p:cTn>
                              </p:par>
                            </p:childTnLst>
                          </p:cTn>
                        </p:par>
                        <p:par>
                          <p:cTn id="14" fill="hold" nodeType="afterGroup">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09265"/>
                                        </p:tgtEl>
                                        <p:attrNameLst>
                                          <p:attrName>style.visibility</p:attrName>
                                        </p:attrNameLst>
                                      </p:cBhvr>
                                      <p:to>
                                        <p:strVal val="visible"/>
                                      </p:to>
                                    </p:set>
                                    <p:animEffect transition="in" filter="wipe(up)">
                                      <p:cBhvr>
                                        <p:cTn id="17" dur="500"/>
                                        <p:tgtEl>
                                          <p:spTgt spid="309265"/>
                                        </p:tgtEl>
                                      </p:cBhvr>
                                    </p:animEffect>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309266"/>
                                        </p:tgtEl>
                                        <p:attrNameLst>
                                          <p:attrName>style.visibility</p:attrName>
                                        </p:attrNameLst>
                                      </p:cBhvr>
                                      <p:to>
                                        <p:strVal val="visible"/>
                                      </p:to>
                                    </p:set>
                                    <p:animEffect transition="in" filter="wipe(down)">
                                      <p:cBhvr>
                                        <p:cTn id="21" dur="500"/>
                                        <p:tgtEl>
                                          <p:spTgt spid="309266"/>
                                        </p:tgtEl>
                                      </p:cBhvr>
                                    </p:animEffect>
                                  </p:childTnLst>
                                </p:cTn>
                              </p:par>
                            </p:childTnLst>
                          </p:cTn>
                        </p:par>
                        <p:par>
                          <p:cTn id="22" fill="hold" nodeType="afterGroup">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309264"/>
                                        </p:tgtEl>
                                        <p:attrNameLst>
                                          <p:attrName>style.visibility</p:attrName>
                                        </p:attrNameLst>
                                      </p:cBhvr>
                                      <p:to>
                                        <p:strVal val="visible"/>
                                      </p:to>
                                    </p:set>
                                    <p:anim calcmode="lin" valueType="num">
                                      <p:cBhvr>
                                        <p:cTn id="25" dur="500" fill="hold"/>
                                        <p:tgtEl>
                                          <p:spTgt spid="309264"/>
                                        </p:tgtEl>
                                        <p:attrNameLst>
                                          <p:attrName>ppt_w</p:attrName>
                                        </p:attrNameLst>
                                      </p:cBhvr>
                                      <p:tavLst>
                                        <p:tav tm="0">
                                          <p:val>
                                            <p:fltVal val="0"/>
                                          </p:val>
                                        </p:tav>
                                        <p:tav tm="100000">
                                          <p:val>
                                            <p:strVal val="#ppt_w"/>
                                          </p:val>
                                        </p:tav>
                                      </p:tavLst>
                                    </p:anim>
                                    <p:anim calcmode="lin" valueType="num">
                                      <p:cBhvr>
                                        <p:cTn id="26" dur="500" fill="hold"/>
                                        <p:tgtEl>
                                          <p:spTgt spid="3092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3" grpId="0" animBg="1"/>
      <p:bldP spid="309264" grpId="0" autoUpdateAnimBg="0"/>
      <p:bldP spid="309265" grpId="0" animBg="1"/>
      <p:bldP spid="30926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6958013" y="5197475"/>
            <a:ext cx="1897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FFC1B3"/>
                </a:solidFill>
              </a:rPr>
              <a:t>Available Fault Current</a:t>
            </a:r>
          </a:p>
        </p:txBody>
      </p:sp>
      <p:sp>
        <p:nvSpPr>
          <p:cNvPr id="311299" name="Freeform 3" descr="Light downward diagonal"/>
          <p:cNvSpPr>
            <a:spLocks/>
          </p:cNvSpPr>
          <p:nvPr/>
        </p:nvSpPr>
        <p:spPr bwMode="auto">
          <a:xfrm>
            <a:off x="4279900" y="889000"/>
            <a:ext cx="3138488" cy="5645150"/>
          </a:xfrm>
          <a:custGeom>
            <a:avLst/>
            <a:gdLst>
              <a:gd name="T0" fmla="*/ 0 w 1977"/>
              <a:gd name="T1" fmla="*/ 1292 h 3556"/>
              <a:gd name="T2" fmla="*/ 312 w 1977"/>
              <a:gd name="T3" fmla="*/ 349 h 3556"/>
              <a:gd name="T4" fmla="*/ 1282 w 1977"/>
              <a:gd name="T5" fmla="*/ 3387 h 3556"/>
              <a:gd name="T6" fmla="*/ 1977 w 1977"/>
              <a:gd name="T7" fmla="*/ 1364 h 3556"/>
            </a:gdLst>
            <a:ahLst/>
            <a:cxnLst>
              <a:cxn ang="0">
                <a:pos x="T0" y="T1"/>
              </a:cxn>
              <a:cxn ang="0">
                <a:pos x="T2" y="T3"/>
              </a:cxn>
              <a:cxn ang="0">
                <a:pos x="T4" y="T5"/>
              </a:cxn>
              <a:cxn ang="0">
                <a:pos x="T6" y="T7"/>
              </a:cxn>
            </a:cxnLst>
            <a:rect l="0" t="0" r="r" b="b"/>
            <a:pathLst>
              <a:path w="1977" h="3556">
                <a:moveTo>
                  <a:pt x="0" y="1292"/>
                </a:moveTo>
                <a:cubicBezTo>
                  <a:pt x="52" y="1135"/>
                  <a:pt x="98" y="0"/>
                  <a:pt x="312" y="349"/>
                </a:cubicBezTo>
                <a:cubicBezTo>
                  <a:pt x="526" y="698"/>
                  <a:pt x="1005" y="3218"/>
                  <a:pt x="1282" y="3387"/>
                </a:cubicBezTo>
                <a:cubicBezTo>
                  <a:pt x="1559" y="3556"/>
                  <a:pt x="1832" y="1785"/>
                  <a:pt x="1977" y="1364"/>
                </a:cubicBezTo>
              </a:path>
            </a:pathLst>
          </a:custGeom>
          <a:noFill/>
          <a:ln w="28575" cap="flat" cmpd="sng">
            <a:solidFill>
              <a:srgbClr val="FFA691"/>
            </a:solidFill>
            <a:prstDash val="dash"/>
            <a:round/>
            <a:headEnd/>
            <a:tailEn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0" name="Freeform 4"/>
          <p:cNvSpPr>
            <a:spLocks/>
          </p:cNvSpPr>
          <p:nvPr/>
        </p:nvSpPr>
        <p:spPr bwMode="auto">
          <a:xfrm>
            <a:off x="5664200" y="4125913"/>
            <a:ext cx="2003425" cy="3175"/>
          </a:xfrm>
          <a:custGeom>
            <a:avLst/>
            <a:gdLst>
              <a:gd name="T0" fmla="*/ 0 w 1262"/>
              <a:gd name="T1" fmla="*/ 0 h 2"/>
              <a:gd name="T2" fmla="*/ 1262 w 1262"/>
              <a:gd name="T3" fmla="*/ 2 h 2"/>
            </a:gdLst>
            <a:ahLst/>
            <a:cxnLst>
              <a:cxn ang="0">
                <a:pos x="T0" y="T1"/>
              </a:cxn>
              <a:cxn ang="0">
                <a:pos x="T2" y="T3"/>
              </a:cxn>
            </a:cxnLst>
            <a:rect l="0" t="0" r="r" b="b"/>
            <a:pathLst>
              <a:path w="1262" h="2">
                <a:moveTo>
                  <a:pt x="0" y="0"/>
                </a:moveTo>
                <a:lnTo>
                  <a:pt x="1262" y="2"/>
                </a:lnTo>
              </a:path>
            </a:pathLst>
          </a:custGeom>
          <a:noFill/>
          <a:ln w="38100" cmpd="sng">
            <a:solidFill>
              <a:srgbClr val="0088CE">
                <a:alpha val="50000"/>
              </a:srgbClr>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1" name="Arc 5"/>
          <p:cNvSpPr>
            <a:spLocks/>
          </p:cNvSpPr>
          <p:nvPr/>
        </p:nvSpPr>
        <p:spPr bwMode="auto">
          <a:xfrm rot="16336003" flipV="1">
            <a:off x="7236618" y="4453732"/>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alpha val="50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11302" name="Object 6"/>
          <p:cNvGraphicFramePr>
            <a:graphicFrameLocks noChangeAspect="1"/>
          </p:cNvGraphicFramePr>
          <p:nvPr>
            <p:extLst>
              <p:ext uri="{D42A27DB-BD31-4B8C-83A1-F6EECF244321}">
                <p14:modId xmlns:p14="http://schemas.microsoft.com/office/powerpoint/2010/main" val="2081574754"/>
              </p:ext>
            </p:extLst>
          </p:nvPr>
        </p:nvGraphicFramePr>
        <p:xfrm>
          <a:off x="368300" y="1198563"/>
          <a:ext cx="6249988" cy="5168900"/>
        </p:xfrm>
        <a:graphic>
          <a:graphicData uri="http://schemas.openxmlformats.org/presentationml/2006/ole">
            <mc:AlternateContent xmlns:mc="http://schemas.openxmlformats.org/markup-compatibility/2006">
              <mc:Choice xmlns:v="urn:schemas-microsoft-com:vml" Requires="v">
                <p:oleObj spid="_x0000_s29719" name="Bitmap Image" r:id="rId4" imgW="5210902" imgH="4315427" progId="Paint.Picture">
                  <p:embed/>
                </p:oleObj>
              </mc:Choice>
              <mc:Fallback>
                <p:oleObj name="Bitmap Image" r:id="rId4" imgW="5210902" imgH="431542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2943"/>
                      <a:stretch>
                        <a:fillRect/>
                      </a:stretch>
                    </p:blipFill>
                    <p:spPr bwMode="auto">
                      <a:xfrm>
                        <a:off x="368300" y="1198563"/>
                        <a:ext cx="6249988" cy="5168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1303" name="Freeform 7" descr="Wide downward diagonal"/>
          <p:cNvSpPr>
            <a:spLocks/>
          </p:cNvSpPr>
          <p:nvPr/>
        </p:nvSpPr>
        <p:spPr bwMode="auto">
          <a:xfrm>
            <a:off x="1666875" y="3695700"/>
            <a:ext cx="819150" cy="1765300"/>
          </a:xfrm>
          <a:custGeom>
            <a:avLst/>
            <a:gdLst>
              <a:gd name="T0" fmla="*/ 0 w 516"/>
              <a:gd name="T1" fmla="*/ 1112 h 1112"/>
              <a:gd name="T2" fmla="*/ 290 w 516"/>
              <a:gd name="T3" fmla="*/ 276 h 1112"/>
              <a:gd name="T4" fmla="*/ 480 w 516"/>
              <a:gd name="T5" fmla="*/ 21 h 1112"/>
              <a:gd name="T6" fmla="*/ 507 w 516"/>
              <a:gd name="T7" fmla="*/ 399 h 1112"/>
              <a:gd name="T8" fmla="*/ 510 w 516"/>
              <a:gd name="T9" fmla="*/ 1112 h 1112"/>
            </a:gdLst>
            <a:ahLst/>
            <a:cxnLst>
              <a:cxn ang="0">
                <a:pos x="T0" y="T1"/>
              </a:cxn>
              <a:cxn ang="0">
                <a:pos x="T2" y="T3"/>
              </a:cxn>
              <a:cxn ang="0">
                <a:pos x="T4" y="T5"/>
              </a:cxn>
              <a:cxn ang="0">
                <a:pos x="T6" y="T7"/>
              </a:cxn>
              <a:cxn ang="0">
                <a:pos x="T8" y="T9"/>
              </a:cxn>
            </a:cxnLst>
            <a:rect l="0" t="0" r="r" b="b"/>
            <a:pathLst>
              <a:path w="516" h="1112">
                <a:moveTo>
                  <a:pt x="0" y="1112"/>
                </a:moveTo>
                <a:cubicBezTo>
                  <a:pt x="48" y="973"/>
                  <a:pt x="210" y="458"/>
                  <a:pt x="290" y="276"/>
                </a:cubicBezTo>
                <a:cubicBezTo>
                  <a:pt x="370" y="94"/>
                  <a:pt x="444" y="0"/>
                  <a:pt x="480" y="21"/>
                </a:cubicBezTo>
                <a:cubicBezTo>
                  <a:pt x="516" y="42"/>
                  <a:pt x="502" y="217"/>
                  <a:pt x="507" y="399"/>
                </a:cubicBezTo>
                <a:cubicBezTo>
                  <a:pt x="512" y="581"/>
                  <a:pt x="510" y="964"/>
                  <a:pt x="510" y="1112"/>
                </a:cubicBezTo>
              </a:path>
            </a:pathLst>
          </a:custGeom>
          <a:pattFill prst="wdDnDiag">
            <a:fgClr>
              <a:srgbClr val="C6B8CF"/>
            </a:fgClr>
            <a:bgClr>
              <a:srgbClr val="FFFFFF"/>
            </a:bgClr>
          </a:pattFill>
          <a:ln w="38100" cmpd="sng">
            <a:solidFill>
              <a:srgbClr val="C6B8C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4" name="Line 8"/>
          <p:cNvSpPr>
            <a:spLocks noChangeShapeType="1"/>
          </p:cNvSpPr>
          <p:nvPr/>
        </p:nvSpPr>
        <p:spPr bwMode="auto">
          <a:xfrm>
            <a:off x="609600" y="3702050"/>
            <a:ext cx="2146300" cy="0"/>
          </a:xfrm>
          <a:prstGeom prst="line">
            <a:avLst/>
          </a:prstGeom>
          <a:noFill/>
          <a:ln w="28575">
            <a:solidFill>
              <a:schemeClr val="tx1">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5" name="Text Box 9"/>
          <p:cNvSpPr txBox="1">
            <a:spLocks noChangeArrowheads="1"/>
          </p:cNvSpPr>
          <p:nvPr/>
        </p:nvSpPr>
        <p:spPr bwMode="auto">
          <a:xfrm>
            <a:off x="296863" y="4257675"/>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B4CDE8"/>
                </a:solidFill>
              </a:rPr>
              <a:t>Peak Let-Thru Current</a:t>
            </a:r>
          </a:p>
        </p:txBody>
      </p:sp>
      <p:sp>
        <p:nvSpPr>
          <p:cNvPr id="311306" name="Line 10"/>
          <p:cNvSpPr>
            <a:spLocks noChangeShapeType="1"/>
          </p:cNvSpPr>
          <p:nvPr/>
        </p:nvSpPr>
        <p:spPr bwMode="auto">
          <a:xfrm flipV="1">
            <a:off x="1181100" y="3689350"/>
            <a:ext cx="0" cy="596900"/>
          </a:xfrm>
          <a:prstGeom prst="line">
            <a:avLst/>
          </a:prstGeom>
          <a:noFill/>
          <a:ln w="28575">
            <a:solidFill>
              <a:srgbClr val="0088CE">
                <a:alpha val="50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7" name="Line 11"/>
          <p:cNvSpPr>
            <a:spLocks noChangeShapeType="1"/>
          </p:cNvSpPr>
          <p:nvPr/>
        </p:nvSpPr>
        <p:spPr bwMode="auto">
          <a:xfrm flipV="1">
            <a:off x="1181100" y="4857750"/>
            <a:ext cx="0" cy="596900"/>
          </a:xfrm>
          <a:prstGeom prst="line">
            <a:avLst/>
          </a:prstGeom>
          <a:noFill/>
          <a:ln w="28575">
            <a:solidFill>
              <a:srgbClr val="0088CE">
                <a:alpha val="50000"/>
              </a:srgb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8" name="Line 12"/>
          <p:cNvSpPr>
            <a:spLocks noChangeShapeType="1"/>
          </p:cNvSpPr>
          <p:nvPr/>
        </p:nvSpPr>
        <p:spPr bwMode="auto">
          <a:xfrm>
            <a:off x="1689100" y="5384800"/>
            <a:ext cx="8001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09" name="Freeform 13"/>
          <p:cNvSpPr>
            <a:spLocks/>
          </p:cNvSpPr>
          <p:nvPr/>
        </p:nvSpPr>
        <p:spPr bwMode="auto">
          <a:xfrm>
            <a:off x="2032000" y="5394325"/>
            <a:ext cx="133350" cy="254000"/>
          </a:xfrm>
          <a:custGeom>
            <a:avLst/>
            <a:gdLst>
              <a:gd name="T0" fmla="*/ 0 w 624"/>
              <a:gd name="T1" fmla="*/ 0 h 152"/>
              <a:gd name="T2" fmla="*/ 0 w 624"/>
              <a:gd name="T3" fmla="*/ 152 h 152"/>
              <a:gd name="T4" fmla="*/ 624 w 624"/>
              <a:gd name="T5" fmla="*/ 152 h 152"/>
            </a:gdLst>
            <a:ahLst/>
            <a:cxnLst>
              <a:cxn ang="0">
                <a:pos x="T0" y="T1"/>
              </a:cxn>
              <a:cxn ang="0">
                <a:pos x="T2" y="T3"/>
              </a:cxn>
              <a:cxn ang="0">
                <a:pos x="T4" y="T5"/>
              </a:cxn>
            </a:cxnLst>
            <a:rect l="0" t="0" r="r" b="b"/>
            <a:pathLst>
              <a:path w="624" h="152">
                <a:moveTo>
                  <a:pt x="0" y="0"/>
                </a:moveTo>
                <a:lnTo>
                  <a:pt x="0" y="152"/>
                </a:lnTo>
                <a:lnTo>
                  <a:pt x="624" y="152"/>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10" name="Text Box 14"/>
          <p:cNvSpPr txBox="1">
            <a:spLocks noChangeArrowheads="1"/>
          </p:cNvSpPr>
          <p:nvPr/>
        </p:nvSpPr>
        <p:spPr bwMode="auto">
          <a:xfrm>
            <a:off x="2081213" y="5464175"/>
            <a:ext cx="1265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C6B8CF"/>
                </a:solidFill>
              </a:rPr>
              <a:t>Melting I</a:t>
            </a:r>
            <a:r>
              <a:rPr lang="en-US" altLang="en-US" sz="1800" baseline="30000">
                <a:solidFill>
                  <a:srgbClr val="C6B8CF"/>
                </a:solidFill>
              </a:rPr>
              <a:t>2</a:t>
            </a:r>
            <a:r>
              <a:rPr lang="en-US" altLang="en-US" sz="1800">
                <a:solidFill>
                  <a:srgbClr val="C6B8CF"/>
                </a:solidFill>
              </a:rPr>
              <a:t>t</a:t>
            </a:r>
          </a:p>
        </p:txBody>
      </p:sp>
      <p:pic>
        <p:nvPicPr>
          <p:cNvPr id="311311"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7300" y="1249363"/>
            <a:ext cx="3649663"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435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1311"/>
                                        </p:tgtEl>
                                        <p:attrNameLst>
                                          <p:attrName>style.visibility</p:attrName>
                                        </p:attrNameLst>
                                      </p:cBhvr>
                                      <p:to>
                                        <p:strVal val="visible"/>
                                      </p:to>
                                    </p:set>
                                    <p:animEffect transition="in" filter="blinds(horizontal)">
                                      <p:cBhvr>
                                        <p:cTn id="7" dur="500"/>
                                        <p:tgtEl>
                                          <p:spTgt spid="3113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1303"/>
                                        </p:tgtEl>
                                        <p:attrNameLst>
                                          <p:attrName>style.visibility</p:attrName>
                                        </p:attrNameLst>
                                      </p:cBhvr>
                                      <p:to>
                                        <p:strVal val="visible"/>
                                      </p:to>
                                    </p:set>
                                    <p:animEffect transition="in" filter="wipe(left)">
                                      <p:cBhvr>
                                        <p:cTn id="12" dur="500"/>
                                        <p:tgtEl>
                                          <p:spTgt spid="311303"/>
                                        </p:tgtEl>
                                      </p:cBhvr>
                                    </p:animEffect>
                                  </p:childTnLst>
                                </p:cTn>
                              </p:par>
                            </p:childTnLst>
                          </p:cTn>
                        </p:par>
                        <p:par>
                          <p:cTn id="13" fill="hold" nodeType="afterGroup">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311308"/>
                                        </p:tgtEl>
                                        <p:attrNameLst>
                                          <p:attrName>style.visibility</p:attrName>
                                        </p:attrNameLst>
                                      </p:cBhvr>
                                      <p:to>
                                        <p:strVal val="visible"/>
                                      </p:to>
                                    </p:set>
                                    <p:anim calcmode="lin" valueType="num">
                                      <p:cBhvr>
                                        <p:cTn id="16" dur="500" fill="hold"/>
                                        <p:tgtEl>
                                          <p:spTgt spid="311308"/>
                                        </p:tgtEl>
                                        <p:attrNameLst>
                                          <p:attrName>ppt_w</p:attrName>
                                        </p:attrNameLst>
                                      </p:cBhvr>
                                      <p:tavLst>
                                        <p:tav tm="0">
                                          <p:val>
                                            <p:fltVal val="0"/>
                                          </p:val>
                                        </p:tav>
                                        <p:tav tm="100000">
                                          <p:val>
                                            <p:strVal val="#ppt_w"/>
                                          </p:val>
                                        </p:tav>
                                      </p:tavLst>
                                    </p:anim>
                                    <p:anim calcmode="lin" valueType="num">
                                      <p:cBhvr>
                                        <p:cTn id="17" dur="500" fill="hold"/>
                                        <p:tgtEl>
                                          <p:spTgt spid="311308"/>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311309"/>
                                        </p:tgtEl>
                                        <p:attrNameLst>
                                          <p:attrName>style.visibility</p:attrName>
                                        </p:attrNameLst>
                                      </p:cBhvr>
                                      <p:to>
                                        <p:strVal val="visible"/>
                                      </p:to>
                                    </p:set>
                                    <p:animEffect transition="in" filter="strips(downRight)">
                                      <p:cBhvr>
                                        <p:cTn id="21" dur="500"/>
                                        <p:tgtEl>
                                          <p:spTgt spid="311309"/>
                                        </p:tgtEl>
                                      </p:cBhvr>
                                    </p:animEffect>
                                  </p:childTnLst>
                                </p:cTn>
                              </p:par>
                            </p:childTnLst>
                          </p:cTn>
                        </p:par>
                        <p:par>
                          <p:cTn id="22" fill="hold" nodeType="afterGroup">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311310"/>
                                        </p:tgtEl>
                                        <p:attrNameLst>
                                          <p:attrName>style.visibility</p:attrName>
                                        </p:attrNameLst>
                                      </p:cBhvr>
                                      <p:to>
                                        <p:strVal val="visible"/>
                                      </p:to>
                                    </p:set>
                                    <p:animEffect transition="in" filter="wipe(up)">
                                      <p:cBhvr>
                                        <p:cTn id="25" dur="500"/>
                                        <p:tgtEl>
                                          <p:spTgt spid="311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3" grpId="0" animBg="1"/>
      <p:bldP spid="311308" grpId="0" animBg="1"/>
      <p:bldP spid="311309" grpId="0" animBg="1"/>
      <p:bldP spid="31131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6958013" y="5202457"/>
            <a:ext cx="1897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FFC1B3"/>
                </a:solidFill>
              </a:rPr>
              <a:t>Available Fault Current</a:t>
            </a:r>
          </a:p>
        </p:txBody>
      </p:sp>
      <p:sp>
        <p:nvSpPr>
          <p:cNvPr id="313347" name="Freeform 3" descr="Light downward diagonal"/>
          <p:cNvSpPr>
            <a:spLocks/>
          </p:cNvSpPr>
          <p:nvPr/>
        </p:nvSpPr>
        <p:spPr bwMode="auto">
          <a:xfrm>
            <a:off x="4279900" y="908270"/>
            <a:ext cx="3138488" cy="5629275"/>
          </a:xfrm>
          <a:custGeom>
            <a:avLst/>
            <a:gdLst>
              <a:gd name="T0" fmla="*/ 0 w 1977"/>
              <a:gd name="T1" fmla="*/ 1283 h 3546"/>
              <a:gd name="T2" fmla="*/ 330 w 1977"/>
              <a:gd name="T3" fmla="*/ 349 h 3546"/>
              <a:gd name="T4" fmla="*/ 1282 w 1977"/>
              <a:gd name="T5" fmla="*/ 3378 h 3546"/>
              <a:gd name="T6" fmla="*/ 1977 w 1977"/>
              <a:gd name="T7" fmla="*/ 1355 h 3546"/>
            </a:gdLst>
            <a:ahLst/>
            <a:cxnLst>
              <a:cxn ang="0">
                <a:pos x="T0" y="T1"/>
              </a:cxn>
              <a:cxn ang="0">
                <a:pos x="T2" y="T3"/>
              </a:cxn>
              <a:cxn ang="0">
                <a:pos x="T4" y="T5"/>
              </a:cxn>
              <a:cxn ang="0">
                <a:pos x="T6" y="T7"/>
              </a:cxn>
            </a:cxnLst>
            <a:rect l="0" t="0" r="r" b="b"/>
            <a:pathLst>
              <a:path w="1977" h="3546">
                <a:moveTo>
                  <a:pt x="0" y="1283"/>
                </a:moveTo>
                <a:cubicBezTo>
                  <a:pt x="55" y="1127"/>
                  <a:pt x="116" y="0"/>
                  <a:pt x="330" y="349"/>
                </a:cubicBezTo>
                <a:cubicBezTo>
                  <a:pt x="544" y="698"/>
                  <a:pt x="1008" y="3210"/>
                  <a:pt x="1282" y="3378"/>
                </a:cubicBezTo>
                <a:cubicBezTo>
                  <a:pt x="1556" y="3546"/>
                  <a:pt x="1832" y="1776"/>
                  <a:pt x="1977" y="1355"/>
                </a:cubicBezTo>
              </a:path>
            </a:pathLst>
          </a:custGeom>
          <a:noFill/>
          <a:ln w="28575" cap="flat" cmpd="sng">
            <a:solidFill>
              <a:srgbClr val="FFA691"/>
            </a:solidFill>
            <a:prstDash val="dash"/>
            <a:round/>
            <a:headEnd/>
            <a:tailEn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48" name="Freeform 4"/>
          <p:cNvSpPr>
            <a:spLocks/>
          </p:cNvSpPr>
          <p:nvPr/>
        </p:nvSpPr>
        <p:spPr bwMode="auto">
          <a:xfrm>
            <a:off x="5664200" y="4124545"/>
            <a:ext cx="1993900" cy="6350"/>
          </a:xfrm>
          <a:custGeom>
            <a:avLst/>
            <a:gdLst>
              <a:gd name="T0" fmla="*/ 0 w 1256"/>
              <a:gd name="T1" fmla="*/ 4 h 4"/>
              <a:gd name="T2" fmla="*/ 1256 w 1256"/>
              <a:gd name="T3" fmla="*/ 0 h 4"/>
            </a:gdLst>
            <a:ahLst/>
            <a:cxnLst>
              <a:cxn ang="0">
                <a:pos x="T0" y="T1"/>
              </a:cxn>
              <a:cxn ang="0">
                <a:pos x="T2" y="T3"/>
              </a:cxn>
            </a:cxnLst>
            <a:rect l="0" t="0" r="r" b="b"/>
            <a:pathLst>
              <a:path w="1256" h="4">
                <a:moveTo>
                  <a:pt x="0" y="4"/>
                </a:moveTo>
                <a:lnTo>
                  <a:pt x="1256" y="0"/>
                </a:lnTo>
              </a:path>
            </a:pathLst>
          </a:custGeom>
          <a:noFill/>
          <a:ln w="38100" cmpd="sng">
            <a:solidFill>
              <a:srgbClr val="0088CE">
                <a:alpha val="50000"/>
              </a:srgbClr>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49" name="Arc 5"/>
          <p:cNvSpPr>
            <a:spLocks/>
          </p:cNvSpPr>
          <p:nvPr/>
        </p:nvSpPr>
        <p:spPr bwMode="auto">
          <a:xfrm rot="16336003" flipV="1">
            <a:off x="7236618" y="4458714"/>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alpha val="50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13350" name="Object 6"/>
          <p:cNvGraphicFramePr>
            <a:graphicFrameLocks noChangeAspect="1"/>
          </p:cNvGraphicFramePr>
          <p:nvPr>
            <p:extLst>
              <p:ext uri="{D42A27DB-BD31-4B8C-83A1-F6EECF244321}">
                <p14:modId xmlns:p14="http://schemas.microsoft.com/office/powerpoint/2010/main" val="1335296176"/>
              </p:ext>
            </p:extLst>
          </p:nvPr>
        </p:nvGraphicFramePr>
        <p:xfrm>
          <a:off x="368300" y="1203545"/>
          <a:ext cx="6249988" cy="5168900"/>
        </p:xfrm>
        <a:graphic>
          <a:graphicData uri="http://schemas.openxmlformats.org/presentationml/2006/ole">
            <mc:AlternateContent xmlns:mc="http://schemas.openxmlformats.org/markup-compatibility/2006">
              <mc:Choice xmlns:v="urn:schemas-microsoft-com:vml" Requires="v">
                <p:oleObj spid="_x0000_s30743" name="Bitmap Image" r:id="rId4" imgW="5210902" imgH="4315427" progId="Paint.Picture">
                  <p:embed/>
                </p:oleObj>
              </mc:Choice>
              <mc:Fallback>
                <p:oleObj name="Bitmap Image" r:id="rId4" imgW="5210902" imgH="431542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2943"/>
                      <a:stretch>
                        <a:fillRect/>
                      </a:stretch>
                    </p:blipFill>
                    <p:spPr bwMode="auto">
                      <a:xfrm>
                        <a:off x="368300" y="1203545"/>
                        <a:ext cx="6249988" cy="5168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3351" name="Freeform 7" descr="Wide downward diagonal"/>
          <p:cNvSpPr>
            <a:spLocks/>
          </p:cNvSpPr>
          <p:nvPr/>
        </p:nvSpPr>
        <p:spPr bwMode="auto">
          <a:xfrm>
            <a:off x="1666875" y="3700682"/>
            <a:ext cx="819150" cy="1765300"/>
          </a:xfrm>
          <a:custGeom>
            <a:avLst/>
            <a:gdLst>
              <a:gd name="T0" fmla="*/ 0 w 516"/>
              <a:gd name="T1" fmla="*/ 1112 h 1112"/>
              <a:gd name="T2" fmla="*/ 290 w 516"/>
              <a:gd name="T3" fmla="*/ 276 h 1112"/>
              <a:gd name="T4" fmla="*/ 480 w 516"/>
              <a:gd name="T5" fmla="*/ 21 h 1112"/>
              <a:gd name="T6" fmla="*/ 507 w 516"/>
              <a:gd name="T7" fmla="*/ 399 h 1112"/>
              <a:gd name="T8" fmla="*/ 510 w 516"/>
              <a:gd name="T9" fmla="*/ 1112 h 1112"/>
            </a:gdLst>
            <a:ahLst/>
            <a:cxnLst>
              <a:cxn ang="0">
                <a:pos x="T0" y="T1"/>
              </a:cxn>
              <a:cxn ang="0">
                <a:pos x="T2" y="T3"/>
              </a:cxn>
              <a:cxn ang="0">
                <a:pos x="T4" y="T5"/>
              </a:cxn>
              <a:cxn ang="0">
                <a:pos x="T6" y="T7"/>
              </a:cxn>
              <a:cxn ang="0">
                <a:pos x="T8" y="T9"/>
              </a:cxn>
            </a:cxnLst>
            <a:rect l="0" t="0" r="r" b="b"/>
            <a:pathLst>
              <a:path w="516" h="1112">
                <a:moveTo>
                  <a:pt x="0" y="1112"/>
                </a:moveTo>
                <a:cubicBezTo>
                  <a:pt x="48" y="973"/>
                  <a:pt x="210" y="458"/>
                  <a:pt x="290" y="276"/>
                </a:cubicBezTo>
                <a:cubicBezTo>
                  <a:pt x="370" y="94"/>
                  <a:pt x="444" y="0"/>
                  <a:pt x="480" y="21"/>
                </a:cubicBezTo>
                <a:cubicBezTo>
                  <a:pt x="516" y="42"/>
                  <a:pt x="502" y="217"/>
                  <a:pt x="507" y="399"/>
                </a:cubicBezTo>
                <a:cubicBezTo>
                  <a:pt x="512" y="581"/>
                  <a:pt x="510" y="964"/>
                  <a:pt x="510" y="1112"/>
                </a:cubicBezTo>
              </a:path>
            </a:pathLst>
          </a:custGeom>
          <a:pattFill prst="wdDnDiag">
            <a:fgClr>
              <a:srgbClr val="C6B8CF"/>
            </a:fgClr>
            <a:bgClr>
              <a:srgbClr val="FFFFFF"/>
            </a:bgClr>
          </a:pattFill>
          <a:ln w="38100" cmpd="sng">
            <a:solidFill>
              <a:srgbClr val="C6B8CF">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52" name="Line 8"/>
          <p:cNvSpPr>
            <a:spLocks noChangeShapeType="1"/>
          </p:cNvSpPr>
          <p:nvPr/>
        </p:nvSpPr>
        <p:spPr bwMode="auto">
          <a:xfrm>
            <a:off x="609600" y="3707032"/>
            <a:ext cx="2146300" cy="0"/>
          </a:xfrm>
          <a:prstGeom prst="line">
            <a:avLst/>
          </a:prstGeom>
          <a:noFill/>
          <a:ln w="28575">
            <a:solidFill>
              <a:schemeClr val="tx1">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53" name="Text Box 9"/>
          <p:cNvSpPr txBox="1">
            <a:spLocks noChangeArrowheads="1"/>
          </p:cNvSpPr>
          <p:nvPr/>
        </p:nvSpPr>
        <p:spPr bwMode="auto">
          <a:xfrm>
            <a:off x="296863" y="4262657"/>
            <a:ext cx="176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B4CDE8"/>
                </a:solidFill>
              </a:rPr>
              <a:t>Peak Let-Thru Current</a:t>
            </a:r>
          </a:p>
        </p:txBody>
      </p:sp>
      <p:sp>
        <p:nvSpPr>
          <p:cNvPr id="313354" name="Line 10"/>
          <p:cNvSpPr>
            <a:spLocks noChangeShapeType="1"/>
          </p:cNvSpPr>
          <p:nvPr/>
        </p:nvSpPr>
        <p:spPr bwMode="auto">
          <a:xfrm flipV="1">
            <a:off x="1181100" y="3694332"/>
            <a:ext cx="0" cy="596900"/>
          </a:xfrm>
          <a:prstGeom prst="line">
            <a:avLst/>
          </a:prstGeom>
          <a:noFill/>
          <a:ln w="28575">
            <a:solidFill>
              <a:srgbClr val="0088CE">
                <a:alpha val="50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55" name="Line 11"/>
          <p:cNvSpPr>
            <a:spLocks noChangeShapeType="1"/>
          </p:cNvSpPr>
          <p:nvPr/>
        </p:nvSpPr>
        <p:spPr bwMode="auto">
          <a:xfrm flipV="1">
            <a:off x="1181100" y="4862732"/>
            <a:ext cx="0" cy="596900"/>
          </a:xfrm>
          <a:prstGeom prst="line">
            <a:avLst/>
          </a:prstGeom>
          <a:noFill/>
          <a:ln w="28575">
            <a:solidFill>
              <a:srgbClr val="0088CE">
                <a:alpha val="50000"/>
              </a:srgb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56" name="Freeform 12" descr="Wide upward diagonal"/>
          <p:cNvSpPr>
            <a:spLocks/>
          </p:cNvSpPr>
          <p:nvPr/>
        </p:nvSpPr>
        <p:spPr bwMode="auto">
          <a:xfrm>
            <a:off x="2424113" y="3714970"/>
            <a:ext cx="1136650" cy="1751012"/>
          </a:xfrm>
          <a:custGeom>
            <a:avLst/>
            <a:gdLst>
              <a:gd name="T0" fmla="*/ 716 w 716"/>
              <a:gd name="T1" fmla="*/ 1103 h 1103"/>
              <a:gd name="T2" fmla="*/ 325 w 716"/>
              <a:gd name="T3" fmla="*/ 339 h 1103"/>
              <a:gd name="T4" fmla="*/ 51 w 716"/>
              <a:gd name="T5" fmla="*/ 15 h 1103"/>
              <a:gd name="T6" fmla="*/ 21 w 716"/>
              <a:gd name="T7" fmla="*/ 246 h 1103"/>
              <a:gd name="T8" fmla="*/ 32 w 716"/>
              <a:gd name="T9" fmla="*/ 1103 h 1103"/>
            </a:gdLst>
            <a:ahLst/>
            <a:cxnLst>
              <a:cxn ang="0">
                <a:pos x="T0" y="T1"/>
              </a:cxn>
              <a:cxn ang="0">
                <a:pos x="T2" y="T3"/>
              </a:cxn>
              <a:cxn ang="0">
                <a:pos x="T4" y="T5"/>
              </a:cxn>
              <a:cxn ang="0">
                <a:pos x="T6" y="T7"/>
              </a:cxn>
              <a:cxn ang="0">
                <a:pos x="T8" y="T9"/>
              </a:cxn>
            </a:cxnLst>
            <a:rect l="0" t="0" r="r" b="b"/>
            <a:pathLst>
              <a:path w="716" h="1103">
                <a:moveTo>
                  <a:pt x="716" y="1103"/>
                </a:moveTo>
                <a:cubicBezTo>
                  <a:pt x="651" y="976"/>
                  <a:pt x="436" y="520"/>
                  <a:pt x="325" y="339"/>
                </a:cubicBezTo>
                <a:cubicBezTo>
                  <a:pt x="214" y="158"/>
                  <a:pt x="102" y="30"/>
                  <a:pt x="51" y="15"/>
                </a:cubicBezTo>
                <a:cubicBezTo>
                  <a:pt x="0" y="0"/>
                  <a:pt x="24" y="65"/>
                  <a:pt x="21" y="246"/>
                </a:cubicBezTo>
                <a:cubicBezTo>
                  <a:pt x="18" y="427"/>
                  <a:pt x="30" y="925"/>
                  <a:pt x="32" y="1103"/>
                </a:cubicBezTo>
              </a:path>
            </a:pathLst>
          </a:custGeom>
          <a:pattFill prst="wdUpDiag">
            <a:fgClr>
              <a:srgbClr val="F7921E"/>
            </a:fgClr>
            <a:bgClr>
              <a:srgbClr val="FFFFFF"/>
            </a:bgClr>
          </a:pattFill>
          <a:ln w="38100" cmpd="sng">
            <a:solidFill>
              <a:srgbClr val="F7921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57" name="Line 13"/>
          <p:cNvSpPr>
            <a:spLocks noChangeShapeType="1"/>
          </p:cNvSpPr>
          <p:nvPr/>
        </p:nvSpPr>
        <p:spPr bwMode="auto">
          <a:xfrm>
            <a:off x="3594100" y="5523132"/>
            <a:ext cx="0" cy="558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58" name="Text Box 14"/>
          <p:cNvSpPr txBox="1">
            <a:spLocks noChangeArrowheads="1"/>
          </p:cNvSpPr>
          <p:nvPr/>
        </p:nvSpPr>
        <p:spPr bwMode="auto">
          <a:xfrm>
            <a:off x="3960813" y="5977157"/>
            <a:ext cx="1468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F7921E"/>
                </a:solidFill>
              </a:rPr>
              <a:t>Clearing I</a:t>
            </a:r>
            <a:r>
              <a:rPr lang="en-US" altLang="en-US" sz="1800" baseline="30000">
                <a:solidFill>
                  <a:srgbClr val="F7921E"/>
                </a:solidFill>
              </a:rPr>
              <a:t>2</a:t>
            </a:r>
            <a:r>
              <a:rPr lang="en-US" altLang="en-US" sz="1800">
                <a:solidFill>
                  <a:srgbClr val="F7921E"/>
                </a:solidFill>
              </a:rPr>
              <a:t>t</a:t>
            </a:r>
          </a:p>
        </p:txBody>
      </p:sp>
      <p:sp>
        <p:nvSpPr>
          <p:cNvPr id="313359" name="Line 15"/>
          <p:cNvSpPr>
            <a:spLocks noChangeShapeType="1"/>
          </p:cNvSpPr>
          <p:nvPr/>
        </p:nvSpPr>
        <p:spPr bwMode="auto">
          <a:xfrm>
            <a:off x="1689100" y="5389782"/>
            <a:ext cx="800100" cy="0"/>
          </a:xfrm>
          <a:prstGeom prst="line">
            <a:avLst/>
          </a:prstGeom>
          <a:noFill/>
          <a:ln w="28575">
            <a:solidFill>
              <a:schemeClr val="tx1">
                <a:alpha val="50000"/>
              </a:scheme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60" name="Freeform 16"/>
          <p:cNvSpPr>
            <a:spLocks/>
          </p:cNvSpPr>
          <p:nvPr/>
        </p:nvSpPr>
        <p:spPr bwMode="auto">
          <a:xfrm>
            <a:off x="2032000" y="5399307"/>
            <a:ext cx="133350" cy="254000"/>
          </a:xfrm>
          <a:custGeom>
            <a:avLst/>
            <a:gdLst>
              <a:gd name="T0" fmla="*/ 0 w 624"/>
              <a:gd name="T1" fmla="*/ 0 h 152"/>
              <a:gd name="T2" fmla="*/ 0 w 624"/>
              <a:gd name="T3" fmla="*/ 152 h 152"/>
              <a:gd name="T4" fmla="*/ 624 w 624"/>
              <a:gd name="T5" fmla="*/ 152 h 152"/>
            </a:gdLst>
            <a:ahLst/>
            <a:cxnLst>
              <a:cxn ang="0">
                <a:pos x="T0" y="T1"/>
              </a:cxn>
              <a:cxn ang="0">
                <a:pos x="T2" y="T3"/>
              </a:cxn>
              <a:cxn ang="0">
                <a:pos x="T4" y="T5"/>
              </a:cxn>
            </a:cxnLst>
            <a:rect l="0" t="0" r="r" b="b"/>
            <a:pathLst>
              <a:path w="624" h="152">
                <a:moveTo>
                  <a:pt x="0" y="0"/>
                </a:moveTo>
                <a:lnTo>
                  <a:pt x="0" y="152"/>
                </a:lnTo>
                <a:lnTo>
                  <a:pt x="624" y="152"/>
                </a:lnTo>
              </a:path>
            </a:pathLst>
          </a:custGeom>
          <a:noFill/>
          <a:ln w="28575" cmpd="sng">
            <a:solidFill>
              <a:schemeClr val="tx1">
                <a:alpha val="50000"/>
              </a:schemeClr>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61" name="Text Box 17"/>
          <p:cNvSpPr txBox="1">
            <a:spLocks noChangeArrowheads="1"/>
          </p:cNvSpPr>
          <p:nvPr/>
        </p:nvSpPr>
        <p:spPr bwMode="auto">
          <a:xfrm>
            <a:off x="2081213" y="5469157"/>
            <a:ext cx="1265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solidFill>
                  <a:srgbClr val="DBD2E0"/>
                </a:solidFill>
              </a:rPr>
              <a:t>Melting I</a:t>
            </a:r>
            <a:r>
              <a:rPr lang="en-US" altLang="en-US" sz="1800" baseline="30000">
                <a:solidFill>
                  <a:srgbClr val="DBD2E0"/>
                </a:solidFill>
              </a:rPr>
              <a:t>2</a:t>
            </a:r>
            <a:r>
              <a:rPr lang="en-US" altLang="en-US" sz="1800">
                <a:solidFill>
                  <a:srgbClr val="DBD2E0"/>
                </a:solidFill>
              </a:rPr>
              <a:t>t</a:t>
            </a:r>
          </a:p>
        </p:txBody>
      </p:sp>
      <p:sp>
        <p:nvSpPr>
          <p:cNvPr id="313362" name="Line 18"/>
          <p:cNvSpPr>
            <a:spLocks noChangeShapeType="1"/>
          </p:cNvSpPr>
          <p:nvPr/>
        </p:nvSpPr>
        <p:spPr bwMode="auto">
          <a:xfrm>
            <a:off x="1663700" y="5529482"/>
            <a:ext cx="0" cy="558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63" name="Line 19"/>
          <p:cNvSpPr>
            <a:spLocks noChangeShapeType="1"/>
          </p:cNvSpPr>
          <p:nvPr/>
        </p:nvSpPr>
        <p:spPr bwMode="auto">
          <a:xfrm>
            <a:off x="1685925" y="5913657"/>
            <a:ext cx="1885950" cy="1588"/>
          </a:xfrm>
          <a:prstGeom prst="line">
            <a:avLst/>
          </a:prstGeom>
          <a:noFill/>
          <a:ln w="28575">
            <a:solidFill>
              <a:srgbClr val="F7921E"/>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64" name="Freeform 20"/>
          <p:cNvSpPr>
            <a:spLocks/>
          </p:cNvSpPr>
          <p:nvPr/>
        </p:nvSpPr>
        <p:spPr bwMode="auto">
          <a:xfrm>
            <a:off x="2555875" y="5923182"/>
            <a:ext cx="1438275" cy="254000"/>
          </a:xfrm>
          <a:custGeom>
            <a:avLst/>
            <a:gdLst>
              <a:gd name="T0" fmla="*/ 0 w 624"/>
              <a:gd name="T1" fmla="*/ 0 h 152"/>
              <a:gd name="T2" fmla="*/ 0 w 624"/>
              <a:gd name="T3" fmla="*/ 152 h 152"/>
              <a:gd name="T4" fmla="*/ 624 w 624"/>
              <a:gd name="T5" fmla="*/ 152 h 152"/>
            </a:gdLst>
            <a:ahLst/>
            <a:cxnLst>
              <a:cxn ang="0">
                <a:pos x="T0" y="T1"/>
              </a:cxn>
              <a:cxn ang="0">
                <a:pos x="T2" y="T3"/>
              </a:cxn>
              <a:cxn ang="0">
                <a:pos x="T4" y="T5"/>
              </a:cxn>
            </a:cxnLst>
            <a:rect l="0" t="0" r="r" b="b"/>
            <a:pathLst>
              <a:path w="624" h="152">
                <a:moveTo>
                  <a:pt x="0" y="0"/>
                </a:moveTo>
                <a:lnTo>
                  <a:pt x="0" y="152"/>
                </a:lnTo>
                <a:lnTo>
                  <a:pt x="624" y="152"/>
                </a:lnTo>
              </a:path>
            </a:pathLst>
          </a:custGeom>
          <a:noFill/>
          <a:ln w="28575" cmpd="sng">
            <a:solidFill>
              <a:srgbClr val="F7921E"/>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36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32260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3366" name="Picture 2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538" y="1222595"/>
            <a:ext cx="2892425"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267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313365"/>
                                        </p:tgtEl>
                                        <p:attrNameLst>
                                          <p:attrName>style.visibility</p:attrName>
                                        </p:attrNameLst>
                                      </p:cBhvr>
                                      <p:to>
                                        <p:strVal val="visible"/>
                                      </p:to>
                                    </p:set>
                                    <p:animEffect transition="in" filter="randombar(vertical)">
                                      <p:cBhvr>
                                        <p:cTn id="7" dur="500"/>
                                        <p:tgtEl>
                                          <p:spTgt spid="313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3356"/>
                                        </p:tgtEl>
                                        <p:attrNameLst>
                                          <p:attrName>style.visibility</p:attrName>
                                        </p:attrNameLst>
                                      </p:cBhvr>
                                      <p:to>
                                        <p:strVal val="visible"/>
                                      </p:to>
                                    </p:set>
                                    <p:animEffect transition="in" filter="wipe(left)">
                                      <p:cBhvr>
                                        <p:cTn id="12" dur="500"/>
                                        <p:tgtEl>
                                          <p:spTgt spid="313356"/>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13362"/>
                                        </p:tgtEl>
                                        <p:attrNameLst>
                                          <p:attrName>style.visibility</p:attrName>
                                        </p:attrNameLst>
                                      </p:cBhvr>
                                      <p:to>
                                        <p:strVal val="visible"/>
                                      </p:to>
                                    </p:set>
                                    <p:animEffect transition="in" filter="wipe(up)">
                                      <p:cBhvr>
                                        <p:cTn id="16" dur="500"/>
                                        <p:tgtEl>
                                          <p:spTgt spid="313362"/>
                                        </p:tgtEl>
                                      </p:cBhvr>
                                    </p:animEffect>
                                  </p:childTnLst>
                                </p:cTn>
                              </p:par>
                            </p:childTnLst>
                          </p:cTn>
                        </p:par>
                        <p:par>
                          <p:cTn id="17" fill="hold" nodeType="afterGroup">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13357"/>
                                        </p:tgtEl>
                                        <p:attrNameLst>
                                          <p:attrName>style.visibility</p:attrName>
                                        </p:attrNameLst>
                                      </p:cBhvr>
                                      <p:to>
                                        <p:strVal val="visible"/>
                                      </p:to>
                                    </p:set>
                                    <p:animEffect transition="in" filter="wipe(up)">
                                      <p:cBhvr>
                                        <p:cTn id="20" dur="500"/>
                                        <p:tgtEl>
                                          <p:spTgt spid="313357"/>
                                        </p:tgtEl>
                                      </p:cBhvr>
                                    </p:animEffect>
                                  </p:childTnLst>
                                </p:cTn>
                              </p:par>
                            </p:childTnLst>
                          </p:cTn>
                        </p:par>
                        <p:par>
                          <p:cTn id="21" fill="hold" nodeType="afterGroup">
                            <p:stCondLst>
                              <p:cond delay="1500"/>
                            </p:stCondLst>
                            <p:childTnLst>
                              <p:par>
                                <p:cTn id="22" presetID="17" presetClass="entr" presetSubtype="10" fill="hold" grpId="0" nodeType="afterEffect">
                                  <p:stCondLst>
                                    <p:cond delay="0"/>
                                  </p:stCondLst>
                                  <p:childTnLst>
                                    <p:set>
                                      <p:cBhvr>
                                        <p:cTn id="23" dur="1" fill="hold">
                                          <p:stCondLst>
                                            <p:cond delay="0"/>
                                          </p:stCondLst>
                                        </p:cTn>
                                        <p:tgtEl>
                                          <p:spTgt spid="313363"/>
                                        </p:tgtEl>
                                        <p:attrNameLst>
                                          <p:attrName>style.visibility</p:attrName>
                                        </p:attrNameLst>
                                      </p:cBhvr>
                                      <p:to>
                                        <p:strVal val="visible"/>
                                      </p:to>
                                    </p:set>
                                    <p:anim calcmode="lin" valueType="num">
                                      <p:cBhvr>
                                        <p:cTn id="24" dur="500" fill="hold"/>
                                        <p:tgtEl>
                                          <p:spTgt spid="313363"/>
                                        </p:tgtEl>
                                        <p:attrNameLst>
                                          <p:attrName>ppt_w</p:attrName>
                                        </p:attrNameLst>
                                      </p:cBhvr>
                                      <p:tavLst>
                                        <p:tav tm="0">
                                          <p:val>
                                            <p:fltVal val="0"/>
                                          </p:val>
                                        </p:tav>
                                        <p:tav tm="100000">
                                          <p:val>
                                            <p:strVal val="#ppt_w"/>
                                          </p:val>
                                        </p:tav>
                                      </p:tavLst>
                                    </p:anim>
                                    <p:anim calcmode="lin" valueType="num">
                                      <p:cBhvr>
                                        <p:cTn id="25" dur="500" fill="hold"/>
                                        <p:tgtEl>
                                          <p:spTgt spid="313363"/>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000"/>
                            </p:stCondLst>
                            <p:childTnLst>
                              <p:par>
                                <p:cTn id="27" presetID="18" presetClass="entr" presetSubtype="6" fill="hold" grpId="0" nodeType="afterEffect">
                                  <p:stCondLst>
                                    <p:cond delay="0"/>
                                  </p:stCondLst>
                                  <p:childTnLst>
                                    <p:set>
                                      <p:cBhvr>
                                        <p:cTn id="28" dur="1" fill="hold">
                                          <p:stCondLst>
                                            <p:cond delay="0"/>
                                          </p:stCondLst>
                                        </p:cTn>
                                        <p:tgtEl>
                                          <p:spTgt spid="313364"/>
                                        </p:tgtEl>
                                        <p:attrNameLst>
                                          <p:attrName>style.visibility</p:attrName>
                                        </p:attrNameLst>
                                      </p:cBhvr>
                                      <p:to>
                                        <p:strVal val="visible"/>
                                      </p:to>
                                    </p:set>
                                    <p:animEffect transition="in" filter="strips(downRight)">
                                      <p:cBhvr>
                                        <p:cTn id="29" dur="500"/>
                                        <p:tgtEl>
                                          <p:spTgt spid="313364"/>
                                        </p:tgtEl>
                                      </p:cBhvr>
                                    </p:animEffect>
                                  </p:childTnLst>
                                </p:cTn>
                              </p:par>
                            </p:childTnLst>
                          </p:cTn>
                        </p:par>
                        <p:par>
                          <p:cTn id="30" fill="hold" nodeType="afterGroup">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313358"/>
                                        </p:tgtEl>
                                        <p:attrNameLst>
                                          <p:attrName>style.visibility</p:attrName>
                                        </p:attrNameLst>
                                      </p:cBhvr>
                                      <p:to>
                                        <p:strVal val="visible"/>
                                      </p:to>
                                    </p:set>
                                    <p:animEffect transition="in" filter="wipe(up)">
                                      <p:cBhvr>
                                        <p:cTn id="33" dur="500"/>
                                        <p:tgtEl>
                                          <p:spTgt spid="31335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313366"/>
                                        </p:tgtEl>
                                        <p:attrNameLst>
                                          <p:attrName>style.visibility</p:attrName>
                                        </p:attrNameLst>
                                      </p:cBhvr>
                                      <p:to>
                                        <p:strVal val="visible"/>
                                      </p:to>
                                    </p:set>
                                    <p:animEffect transition="in" filter="randombar(horizontal)">
                                      <p:cBhvr>
                                        <p:cTn id="38" dur="500"/>
                                        <p:tgtEl>
                                          <p:spTgt spid="3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6" grpId="0" animBg="1"/>
      <p:bldP spid="313357" grpId="0" animBg="1"/>
      <p:bldP spid="313358" grpId="0" autoUpdateAnimBg="0"/>
      <p:bldP spid="313362" grpId="0" animBg="1"/>
      <p:bldP spid="313363" grpId="0" animBg="1"/>
      <p:bldP spid="31336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Line 2">
            <a:extLst>
              <a:ext uri="{FF2B5EF4-FFF2-40B4-BE49-F238E27FC236}">
                <a16:creationId xmlns:a16="http://schemas.microsoft.com/office/drawing/2014/main" id="{878D0CD7-BA43-4C6E-97D3-AE9720138454}"/>
              </a:ext>
            </a:extLst>
          </p:cNvPr>
          <p:cNvSpPr>
            <a:spLocks noChangeShapeType="1"/>
          </p:cNvSpPr>
          <p:nvPr/>
        </p:nvSpPr>
        <p:spPr bwMode="auto">
          <a:xfrm flipH="1">
            <a:off x="312738" y="3308350"/>
            <a:ext cx="79263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95" name="Freeform 3">
            <a:extLst>
              <a:ext uri="{FF2B5EF4-FFF2-40B4-BE49-F238E27FC236}">
                <a16:creationId xmlns:a16="http://schemas.microsoft.com/office/drawing/2014/main" id="{96EC4568-75C1-4AA3-AF70-5ECE682D9E47}"/>
              </a:ext>
            </a:extLst>
          </p:cNvPr>
          <p:cNvSpPr>
            <a:spLocks/>
          </p:cNvSpPr>
          <p:nvPr/>
        </p:nvSpPr>
        <p:spPr bwMode="auto">
          <a:xfrm>
            <a:off x="319088" y="2332038"/>
            <a:ext cx="1722437" cy="1951037"/>
          </a:xfrm>
          <a:custGeom>
            <a:avLst/>
            <a:gdLst>
              <a:gd name="T0" fmla="*/ 0 w 1085"/>
              <a:gd name="T1" fmla="*/ 2147483646 h 1229"/>
              <a:gd name="T2" fmla="*/ 2147483646 w 1085"/>
              <a:gd name="T3" fmla="*/ 2147483646 h 1229"/>
              <a:gd name="T4" fmla="*/ 2147483646 w 1085"/>
              <a:gd name="T5" fmla="*/ 2147483646 h 1229"/>
              <a:gd name="T6" fmla="*/ 2147483646 w 1085"/>
              <a:gd name="T7" fmla="*/ 2147483646 h 1229"/>
              <a:gd name="T8" fmla="*/ 2147483646 w 1085"/>
              <a:gd name="T9" fmla="*/ 2147483646 h 1229"/>
              <a:gd name="T10" fmla="*/ 2147483646 w 1085"/>
              <a:gd name="T11" fmla="*/ 2147483646 h 1229"/>
              <a:gd name="T12" fmla="*/ 2147483646 w 1085"/>
              <a:gd name="T13" fmla="*/ 2147483646 h 1229"/>
              <a:gd name="T14" fmla="*/ 2147483646 w 1085"/>
              <a:gd name="T15" fmla="*/ 2147483646 h 1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5" h="1229">
                <a:moveTo>
                  <a:pt x="0" y="586"/>
                </a:moveTo>
                <a:cubicBezTo>
                  <a:pt x="19" y="504"/>
                  <a:pt x="65" y="0"/>
                  <a:pt x="111" y="94"/>
                </a:cubicBezTo>
                <a:cubicBezTo>
                  <a:pt x="157" y="188"/>
                  <a:pt x="221" y="1155"/>
                  <a:pt x="279" y="1153"/>
                </a:cubicBezTo>
                <a:cubicBezTo>
                  <a:pt x="337" y="1151"/>
                  <a:pt x="398" y="78"/>
                  <a:pt x="459" y="79"/>
                </a:cubicBezTo>
                <a:cubicBezTo>
                  <a:pt x="520" y="80"/>
                  <a:pt x="586" y="1160"/>
                  <a:pt x="645" y="1159"/>
                </a:cubicBezTo>
                <a:cubicBezTo>
                  <a:pt x="704" y="1158"/>
                  <a:pt x="761" y="76"/>
                  <a:pt x="816" y="73"/>
                </a:cubicBezTo>
                <a:cubicBezTo>
                  <a:pt x="871" y="70"/>
                  <a:pt x="933" y="1053"/>
                  <a:pt x="978" y="1141"/>
                </a:cubicBezTo>
                <a:cubicBezTo>
                  <a:pt x="1023" y="1229"/>
                  <a:pt x="1063" y="713"/>
                  <a:pt x="1085" y="600"/>
                </a:cubicBezTo>
              </a:path>
            </a:pathLst>
          </a:custGeom>
          <a:noFill/>
          <a:ln w="28575"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96" name="Freeform 4" descr="Light downward diagonal">
            <a:extLst>
              <a:ext uri="{FF2B5EF4-FFF2-40B4-BE49-F238E27FC236}">
                <a16:creationId xmlns:a16="http://schemas.microsoft.com/office/drawing/2014/main" id="{ADF8FDEC-B820-4D67-B370-83677739011D}"/>
              </a:ext>
            </a:extLst>
          </p:cNvPr>
          <p:cNvSpPr>
            <a:spLocks/>
          </p:cNvSpPr>
          <p:nvPr/>
        </p:nvSpPr>
        <p:spPr bwMode="auto">
          <a:xfrm>
            <a:off x="2039938" y="1495425"/>
            <a:ext cx="3984625" cy="3476625"/>
          </a:xfrm>
          <a:custGeom>
            <a:avLst/>
            <a:gdLst>
              <a:gd name="T0" fmla="*/ 0 w 2510"/>
              <a:gd name="T1" fmla="*/ 2147483646 h 2190"/>
              <a:gd name="T2" fmla="*/ 2147483646 w 2510"/>
              <a:gd name="T3" fmla="*/ 2147483646 h 2190"/>
              <a:gd name="T4" fmla="*/ 2147483646 w 2510"/>
              <a:gd name="T5" fmla="*/ 2147483646 h 2190"/>
              <a:gd name="T6" fmla="*/ 2147483646 w 2510"/>
              <a:gd name="T7" fmla="*/ 2147483646 h 2190"/>
              <a:gd name="T8" fmla="*/ 2147483646 w 2510"/>
              <a:gd name="T9" fmla="*/ 2147483646 h 2190"/>
              <a:gd name="T10" fmla="*/ 2147483646 w 2510"/>
              <a:gd name="T11" fmla="*/ 2147483646 h 2190"/>
              <a:gd name="T12" fmla="*/ 2147483646 w 2510"/>
              <a:gd name="T13" fmla="*/ 2147483646 h 2190"/>
              <a:gd name="T14" fmla="*/ 2147483646 w 2510"/>
              <a:gd name="T15" fmla="*/ 2147483646 h 2190"/>
              <a:gd name="T16" fmla="*/ 2147483646 w 2510"/>
              <a:gd name="T17" fmla="*/ 2147483646 h 2190"/>
              <a:gd name="T18" fmla="*/ 2147483646 w 2510"/>
              <a:gd name="T19" fmla="*/ 2147483646 h 2190"/>
              <a:gd name="T20" fmla="*/ 2147483646 w 2510"/>
              <a:gd name="T21" fmla="*/ 2147483646 h 2190"/>
              <a:gd name="T22" fmla="*/ 2147483646 w 2510"/>
              <a:gd name="T23" fmla="*/ 2147483646 h 2190"/>
              <a:gd name="T24" fmla="*/ 2147483646 w 2510"/>
              <a:gd name="T25" fmla="*/ 2147483646 h 2190"/>
              <a:gd name="T26" fmla="*/ 2147483646 w 2510"/>
              <a:gd name="T27" fmla="*/ 2147483646 h 2190"/>
              <a:gd name="T28" fmla="*/ 2147483646 w 2510"/>
              <a:gd name="T29" fmla="*/ 2147483646 h 21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10" h="2190">
                <a:moveTo>
                  <a:pt x="0" y="1132"/>
                </a:moveTo>
                <a:cubicBezTo>
                  <a:pt x="17" y="971"/>
                  <a:pt x="52" y="0"/>
                  <a:pt x="101" y="166"/>
                </a:cubicBezTo>
                <a:cubicBezTo>
                  <a:pt x="150" y="332"/>
                  <a:pt x="233" y="2128"/>
                  <a:pt x="296" y="2125"/>
                </a:cubicBezTo>
                <a:cubicBezTo>
                  <a:pt x="359" y="2122"/>
                  <a:pt x="414" y="146"/>
                  <a:pt x="479" y="145"/>
                </a:cubicBezTo>
                <a:cubicBezTo>
                  <a:pt x="544" y="144"/>
                  <a:pt x="623" y="2120"/>
                  <a:pt x="687" y="2121"/>
                </a:cubicBezTo>
                <a:cubicBezTo>
                  <a:pt x="751" y="2122"/>
                  <a:pt x="803" y="154"/>
                  <a:pt x="866" y="154"/>
                </a:cubicBezTo>
                <a:cubicBezTo>
                  <a:pt x="929" y="154"/>
                  <a:pt x="999" y="2122"/>
                  <a:pt x="1066" y="2121"/>
                </a:cubicBezTo>
                <a:cubicBezTo>
                  <a:pt x="1133" y="2120"/>
                  <a:pt x="1203" y="144"/>
                  <a:pt x="1267" y="145"/>
                </a:cubicBezTo>
                <a:cubicBezTo>
                  <a:pt x="1331" y="146"/>
                  <a:pt x="1388" y="2129"/>
                  <a:pt x="1450" y="2130"/>
                </a:cubicBezTo>
                <a:cubicBezTo>
                  <a:pt x="1512" y="2131"/>
                  <a:pt x="1571" y="153"/>
                  <a:pt x="1637" y="151"/>
                </a:cubicBezTo>
                <a:cubicBezTo>
                  <a:pt x="1703" y="149"/>
                  <a:pt x="1778" y="2117"/>
                  <a:pt x="1844" y="2116"/>
                </a:cubicBezTo>
                <a:cubicBezTo>
                  <a:pt x="1910" y="2115"/>
                  <a:pt x="1968" y="144"/>
                  <a:pt x="2035" y="145"/>
                </a:cubicBezTo>
                <a:cubicBezTo>
                  <a:pt x="2102" y="146"/>
                  <a:pt x="2186" y="2052"/>
                  <a:pt x="2247" y="2121"/>
                </a:cubicBezTo>
                <a:cubicBezTo>
                  <a:pt x="2308" y="2190"/>
                  <a:pt x="2357" y="720"/>
                  <a:pt x="2401" y="557"/>
                </a:cubicBezTo>
                <a:cubicBezTo>
                  <a:pt x="2445" y="394"/>
                  <a:pt x="2487" y="1020"/>
                  <a:pt x="2510" y="1142"/>
                </a:cubicBezTo>
              </a:path>
            </a:pathLst>
          </a:custGeom>
          <a:noFill/>
          <a:ln w="28575" cap="flat" cmpd="sng">
            <a:solidFill>
              <a:srgbClr val="0088CE"/>
            </a:solidFill>
            <a:prstDash val="solid"/>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5" name="Line 5">
            <a:extLst>
              <a:ext uri="{FF2B5EF4-FFF2-40B4-BE49-F238E27FC236}">
                <a16:creationId xmlns:a16="http://schemas.microsoft.com/office/drawing/2014/main" id="{7E9133B0-C19C-4569-8ED8-6EB426AD6955}"/>
              </a:ext>
            </a:extLst>
          </p:cNvPr>
          <p:cNvSpPr>
            <a:spLocks noChangeShapeType="1"/>
          </p:cNvSpPr>
          <p:nvPr/>
        </p:nvSpPr>
        <p:spPr bwMode="auto">
          <a:xfrm>
            <a:off x="320675" y="857250"/>
            <a:ext cx="0" cy="43767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98" name="Line 6">
            <a:extLst>
              <a:ext uri="{FF2B5EF4-FFF2-40B4-BE49-F238E27FC236}">
                <a16:creationId xmlns:a16="http://schemas.microsoft.com/office/drawing/2014/main" id="{D124AA47-1A31-42B3-861D-D2CC3C9C9381}"/>
              </a:ext>
            </a:extLst>
          </p:cNvPr>
          <p:cNvSpPr>
            <a:spLocks noChangeShapeType="1"/>
          </p:cNvSpPr>
          <p:nvPr/>
        </p:nvSpPr>
        <p:spPr bwMode="auto">
          <a:xfrm>
            <a:off x="6016625" y="3308350"/>
            <a:ext cx="2271713" cy="0"/>
          </a:xfrm>
          <a:prstGeom prst="line">
            <a:avLst/>
          </a:prstGeom>
          <a:noFill/>
          <a:ln w="28575">
            <a:solidFill>
              <a:srgbClr val="0088C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99" name="Arc 7">
            <a:extLst>
              <a:ext uri="{FF2B5EF4-FFF2-40B4-BE49-F238E27FC236}">
                <a16:creationId xmlns:a16="http://schemas.microsoft.com/office/drawing/2014/main" id="{0EC59AE9-0256-4E4C-986E-C53BE9140A60}"/>
              </a:ext>
            </a:extLst>
          </p:cNvPr>
          <p:cNvSpPr>
            <a:spLocks/>
          </p:cNvSpPr>
          <p:nvPr/>
        </p:nvSpPr>
        <p:spPr bwMode="auto">
          <a:xfrm rot="9325342" flipV="1">
            <a:off x="613835" y="1595439"/>
            <a:ext cx="563562" cy="9652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00" name="Text Box 8">
            <a:extLst>
              <a:ext uri="{FF2B5EF4-FFF2-40B4-BE49-F238E27FC236}">
                <a16:creationId xmlns:a16="http://schemas.microsoft.com/office/drawing/2014/main" id="{BDA744DD-945F-45EC-B4C3-CE386306CA28}"/>
              </a:ext>
            </a:extLst>
          </p:cNvPr>
          <p:cNvSpPr txBox="1">
            <a:spLocks noChangeArrowheads="1"/>
          </p:cNvSpPr>
          <p:nvPr/>
        </p:nvSpPr>
        <p:spPr bwMode="auto">
          <a:xfrm>
            <a:off x="934893" y="1031876"/>
            <a:ext cx="17637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50000"/>
              </a:spcBef>
              <a:spcAft>
                <a:spcPct val="0"/>
              </a:spcAft>
              <a:buClrTx/>
              <a:buFontTx/>
              <a:buNone/>
            </a:pPr>
            <a:r>
              <a:rPr lang="en-US" altLang="en-US" sz="2000" b="0" dirty="0">
                <a:solidFill>
                  <a:srgbClr val="009900"/>
                </a:solidFill>
              </a:rPr>
              <a:t>Full Load Current (FLA)</a:t>
            </a:r>
          </a:p>
        </p:txBody>
      </p:sp>
      <p:sp>
        <p:nvSpPr>
          <p:cNvPr id="315401" name="Arc 9">
            <a:extLst>
              <a:ext uri="{FF2B5EF4-FFF2-40B4-BE49-F238E27FC236}">
                <a16:creationId xmlns:a16="http://schemas.microsoft.com/office/drawing/2014/main" id="{071B1C9C-C16A-4D3E-ABCC-E7E9285345C0}"/>
              </a:ext>
            </a:extLst>
          </p:cNvPr>
          <p:cNvSpPr>
            <a:spLocks/>
          </p:cNvSpPr>
          <p:nvPr/>
        </p:nvSpPr>
        <p:spPr bwMode="auto">
          <a:xfrm rot="16988406" flipV="1">
            <a:off x="5853907" y="3858419"/>
            <a:ext cx="563562" cy="9652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02" name="Text Box 10">
            <a:extLst>
              <a:ext uri="{FF2B5EF4-FFF2-40B4-BE49-F238E27FC236}">
                <a16:creationId xmlns:a16="http://schemas.microsoft.com/office/drawing/2014/main" id="{6B4C16D5-69E1-43C0-8CA6-DD6FCE751251}"/>
              </a:ext>
            </a:extLst>
          </p:cNvPr>
          <p:cNvSpPr txBox="1">
            <a:spLocks noChangeArrowheads="1"/>
          </p:cNvSpPr>
          <p:nvPr/>
        </p:nvSpPr>
        <p:spPr bwMode="auto">
          <a:xfrm>
            <a:off x="5745163" y="4857750"/>
            <a:ext cx="1763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50000"/>
              </a:spcBef>
              <a:spcAft>
                <a:spcPct val="0"/>
              </a:spcAft>
              <a:buClrTx/>
              <a:buFontTx/>
              <a:buNone/>
            </a:pPr>
            <a:r>
              <a:rPr lang="en-US" altLang="en-US" sz="2000" b="0">
                <a:solidFill>
                  <a:srgbClr val="0088CE"/>
                </a:solidFill>
              </a:rPr>
              <a:t>Fuse Let-Thru Current</a:t>
            </a:r>
          </a:p>
        </p:txBody>
      </p:sp>
      <p:pic>
        <p:nvPicPr>
          <p:cNvPr id="315403" name="Picture 11">
            <a:extLst>
              <a:ext uri="{FF2B5EF4-FFF2-40B4-BE49-F238E27FC236}">
                <a16:creationId xmlns:a16="http://schemas.microsoft.com/office/drawing/2014/main" id="{06088851-D614-4A85-A790-5877BAC1A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63" y="4468813"/>
            <a:ext cx="1323975"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5404" name="Picture 12">
            <a:extLst>
              <a:ext uri="{FF2B5EF4-FFF2-40B4-BE49-F238E27FC236}">
                <a16:creationId xmlns:a16="http://schemas.microsoft.com/office/drawing/2014/main" id="{9C8D9237-CDA9-4DBA-A59D-B8F116B5E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838" y="1189038"/>
            <a:ext cx="14986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13" name="Oval 13">
            <a:extLst>
              <a:ext uri="{FF2B5EF4-FFF2-40B4-BE49-F238E27FC236}">
                <a16:creationId xmlns:a16="http://schemas.microsoft.com/office/drawing/2014/main" id="{BF74C2E8-ADCD-4A49-83E6-835948E112DC}"/>
              </a:ext>
            </a:extLst>
          </p:cNvPr>
          <p:cNvSpPr>
            <a:spLocks noChangeArrowheads="1"/>
          </p:cNvSpPr>
          <p:nvPr/>
        </p:nvSpPr>
        <p:spPr bwMode="auto">
          <a:xfrm>
            <a:off x="481013" y="5540375"/>
            <a:ext cx="393700" cy="20796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Aft>
                <a:spcPct val="0"/>
              </a:spcAft>
              <a:buClrTx/>
              <a:buFontTx/>
              <a:buNone/>
            </a:pPr>
            <a:endParaRPr lang="en-US" altLang="en-US" b="0"/>
          </a:p>
        </p:txBody>
      </p:sp>
      <p:sp>
        <p:nvSpPr>
          <p:cNvPr id="102414" name="Oval 14">
            <a:extLst>
              <a:ext uri="{FF2B5EF4-FFF2-40B4-BE49-F238E27FC236}">
                <a16:creationId xmlns:a16="http://schemas.microsoft.com/office/drawing/2014/main" id="{EC9DEB80-C8C1-49A3-8295-50480FFA40C8}"/>
              </a:ext>
            </a:extLst>
          </p:cNvPr>
          <p:cNvSpPr>
            <a:spLocks noChangeArrowheads="1"/>
          </p:cNvSpPr>
          <p:nvPr/>
        </p:nvSpPr>
        <p:spPr bwMode="auto">
          <a:xfrm>
            <a:off x="6413500" y="1198563"/>
            <a:ext cx="393700" cy="35242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Aft>
                <a:spcPct val="0"/>
              </a:spcAft>
              <a:buClrTx/>
              <a:buFontTx/>
              <a:buNone/>
            </a:pPr>
            <a:endParaRPr lang="en-US" altLang="en-US" b="0"/>
          </a:p>
        </p:txBody>
      </p:sp>
      <p:sp>
        <p:nvSpPr>
          <p:cNvPr id="102415" name="Rectangle 15">
            <a:extLst>
              <a:ext uri="{FF2B5EF4-FFF2-40B4-BE49-F238E27FC236}">
                <a16:creationId xmlns:a16="http://schemas.microsoft.com/office/drawing/2014/main" id="{22341B2A-FAE3-4BBF-AA9A-38C6E4F88E40}"/>
              </a:ext>
            </a:extLst>
          </p:cNvPr>
          <p:cNvSpPr>
            <a:spLocks noChangeArrowheads="1"/>
          </p:cNvSpPr>
          <p:nvPr/>
        </p:nvSpPr>
        <p:spPr bwMode="auto">
          <a:xfrm>
            <a:off x="6373813" y="1149350"/>
            <a:ext cx="558800" cy="88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Aft>
                <a:spcPct val="0"/>
              </a:spcAft>
              <a:buClrTx/>
              <a:buFontTx/>
              <a:buNone/>
            </a:pPr>
            <a:endParaRPr lang="en-US" altLang="en-US" b="0"/>
          </a:p>
        </p:txBody>
      </p:sp>
      <p:sp>
        <p:nvSpPr>
          <p:cNvPr id="102416" name="Rectangle 16">
            <a:extLst>
              <a:ext uri="{FF2B5EF4-FFF2-40B4-BE49-F238E27FC236}">
                <a16:creationId xmlns:a16="http://schemas.microsoft.com/office/drawing/2014/main" id="{FB5ED174-4CF1-4A47-8664-C726D8E7ECD4}"/>
              </a:ext>
            </a:extLst>
          </p:cNvPr>
          <p:cNvSpPr>
            <a:spLocks noChangeArrowheads="1"/>
          </p:cNvSpPr>
          <p:nvPr/>
        </p:nvSpPr>
        <p:spPr bwMode="auto">
          <a:xfrm>
            <a:off x="6361113" y="1238250"/>
            <a:ext cx="558800" cy="88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Aft>
                <a:spcPct val="0"/>
              </a:spcAft>
              <a:buClrTx/>
              <a:buFontTx/>
              <a:buNone/>
            </a:pPr>
            <a:endParaRPr lang="en-US" altLang="en-US" b="0"/>
          </a:p>
        </p:txBody>
      </p:sp>
      <p:sp>
        <p:nvSpPr>
          <p:cNvPr id="102417" name="Rectangle 17">
            <a:extLst>
              <a:ext uri="{FF2B5EF4-FFF2-40B4-BE49-F238E27FC236}">
                <a16:creationId xmlns:a16="http://schemas.microsoft.com/office/drawing/2014/main" id="{FFD74532-541F-4E63-ABE0-E06A2BA249FC}"/>
              </a:ext>
            </a:extLst>
          </p:cNvPr>
          <p:cNvSpPr>
            <a:spLocks noChangeArrowheads="1"/>
          </p:cNvSpPr>
          <p:nvPr/>
        </p:nvSpPr>
        <p:spPr bwMode="auto">
          <a:xfrm>
            <a:off x="6297613" y="1320800"/>
            <a:ext cx="558800" cy="88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Aft>
                <a:spcPct val="0"/>
              </a:spcAft>
              <a:buClrTx/>
              <a:buFontTx/>
              <a:buNone/>
            </a:pPr>
            <a:endParaRPr lang="en-US" altLang="en-US" b="0"/>
          </a:p>
        </p:txBody>
      </p:sp>
      <p:sp>
        <p:nvSpPr>
          <p:cNvPr id="102418" name="Rectangle 18">
            <a:extLst>
              <a:ext uri="{FF2B5EF4-FFF2-40B4-BE49-F238E27FC236}">
                <a16:creationId xmlns:a16="http://schemas.microsoft.com/office/drawing/2014/main" id="{01949BDA-176B-426B-9A77-0E333F84655A}"/>
              </a:ext>
            </a:extLst>
          </p:cNvPr>
          <p:cNvSpPr>
            <a:spLocks noChangeArrowheads="1"/>
          </p:cNvSpPr>
          <p:nvPr/>
        </p:nvSpPr>
        <p:spPr bwMode="auto">
          <a:xfrm>
            <a:off x="434975" y="5718175"/>
            <a:ext cx="522288" cy="1460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400"/>
              </a:spcAft>
              <a:buClr>
                <a:srgbClr val="E84E0F"/>
              </a:buClr>
              <a:buFont typeface="Wingdings 2" panose="05020102010507070707" pitchFamily="18" charset="2"/>
              <a:buChar char="¾"/>
              <a:defRPr sz="2400" b="1">
                <a:solidFill>
                  <a:schemeClr val="tx1"/>
                </a:solidFill>
                <a:latin typeface="Arial" panose="020B0604020202020204" pitchFamily="34" charset="0"/>
              </a:defRPr>
            </a:lvl1pPr>
            <a:lvl2pPr marL="742950" indent="-285750">
              <a:spcAft>
                <a:spcPts val="400"/>
              </a:spcAft>
              <a:buClr>
                <a:schemeClr val="accent1"/>
              </a:buClr>
              <a:buFont typeface="Wingdings 2" panose="05020102010507070707" pitchFamily="18" charset="2"/>
              <a:buChar char="¡"/>
              <a:defRPr sz="2000">
                <a:solidFill>
                  <a:schemeClr val="tx1"/>
                </a:solidFill>
                <a:latin typeface="Arial" panose="020B0604020202020204" pitchFamily="34" charset="0"/>
              </a:defRPr>
            </a:lvl2pPr>
            <a:lvl3pPr marL="1143000" indent="-228600">
              <a:spcAft>
                <a:spcPts val="400"/>
              </a:spcAft>
              <a:buClr>
                <a:srgbClr val="E84E0F"/>
              </a:buClr>
              <a:buFont typeface="Wingdings 2" panose="05020102010507070707" pitchFamily="18" charset="2"/>
              <a:buChar char="¡"/>
              <a:defRPr sz="1600">
                <a:solidFill>
                  <a:schemeClr val="tx1"/>
                </a:solidFill>
                <a:latin typeface="Arial" panose="020B0604020202020204" pitchFamily="34" charset="0"/>
              </a:defRPr>
            </a:lvl3pPr>
            <a:lvl4pPr marL="1600200" indent="-228600">
              <a:spcAft>
                <a:spcPts val="400"/>
              </a:spcAft>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spcAft>
                <a:spcPts val="4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0"/>
              </a:spcBef>
              <a:spcAft>
                <a:spcPts val="40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Aft>
                <a:spcPct val="0"/>
              </a:spcAft>
              <a:buClrTx/>
              <a:buFontTx/>
              <a:buNone/>
            </a:pPr>
            <a:endParaRPr lang="en-US" altLang="en-US" b="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5395"/>
                                        </p:tgtEl>
                                        <p:attrNameLst>
                                          <p:attrName>style.visibility</p:attrName>
                                        </p:attrNameLst>
                                      </p:cBhvr>
                                      <p:to>
                                        <p:strVal val="visible"/>
                                      </p:to>
                                    </p:set>
                                    <p:animEffect transition="in" filter="wipe(left)">
                                      <p:cBhvr>
                                        <p:cTn id="7" dur="500"/>
                                        <p:tgtEl>
                                          <p:spTgt spid="315395"/>
                                        </p:tgtEl>
                                      </p:cBhvr>
                                    </p:animEffect>
                                  </p:childTnLst>
                                </p:cTn>
                              </p:par>
                            </p:childTnLst>
                          </p:cTn>
                        </p:par>
                        <p:par>
                          <p:cTn id="8" fill="hold" nodeType="afterGroup">
                            <p:stCondLst>
                              <p:cond delay="500"/>
                            </p:stCondLst>
                            <p:childTnLst>
                              <p:par>
                                <p:cTn id="9" presetID="18" presetClass="entr" presetSubtype="3" fill="hold" nodeType="afterEffect">
                                  <p:stCondLst>
                                    <p:cond delay="0"/>
                                  </p:stCondLst>
                                  <p:childTnLst>
                                    <p:set>
                                      <p:cBhvr>
                                        <p:cTn id="10" dur="1" fill="hold">
                                          <p:stCondLst>
                                            <p:cond delay="0"/>
                                          </p:stCondLst>
                                        </p:cTn>
                                        <p:tgtEl>
                                          <p:spTgt spid="315399"/>
                                        </p:tgtEl>
                                        <p:attrNameLst>
                                          <p:attrName>style.visibility</p:attrName>
                                        </p:attrNameLst>
                                      </p:cBhvr>
                                      <p:to>
                                        <p:strVal val="visible"/>
                                      </p:to>
                                    </p:set>
                                    <p:animEffect transition="in" filter="strips(upRight)">
                                      <p:cBhvr>
                                        <p:cTn id="11" dur="500"/>
                                        <p:tgtEl>
                                          <p:spTgt spid="315399"/>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15400"/>
                                        </p:tgtEl>
                                        <p:attrNameLst>
                                          <p:attrName>style.visibility</p:attrName>
                                        </p:attrNameLst>
                                      </p:cBhvr>
                                      <p:to>
                                        <p:strVal val="visible"/>
                                      </p:to>
                                    </p:set>
                                    <p:animEffect transition="in" filter="wipe(up)">
                                      <p:cBhvr>
                                        <p:cTn id="15" dur="500"/>
                                        <p:tgtEl>
                                          <p:spTgt spid="315400"/>
                                        </p:tgtEl>
                                      </p:cBhvr>
                                    </p:animEffect>
                                  </p:childTnLst>
                                </p:cTn>
                              </p:par>
                            </p:childTnLst>
                          </p:cTn>
                        </p:par>
                        <p:par>
                          <p:cTn id="16" fill="hold" nodeType="afterGroup">
                            <p:stCondLst>
                              <p:cond delay="1500"/>
                            </p:stCondLst>
                            <p:childTnLst>
                              <p:par>
                                <p:cTn id="17" presetID="3" presetClass="entr" presetSubtype="5" fill="hold" nodeType="afterEffect">
                                  <p:stCondLst>
                                    <p:cond delay="0"/>
                                  </p:stCondLst>
                                  <p:childTnLst>
                                    <p:set>
                                      <p:cBhvr>
                                        <p:cTn id="18" dur="1" fill="hold">
                                          <p:stCondLst>
                                            <p:cond delay="0"/>
                                          </p:stCondLst>
                                        </p:cTn>
                                        <p:tgtEl>
                                          <p:spTgt spid="315403"/>
                                        </p:tgtEl>
                                        <p:attrNameLst>
                                          <p:attrName>style.visibility</p:attrName>
                                        </p:attrNameLst>
                                      </p:cBhvr>
                                      <p:to>
                                        <p:strVal val="visible"/>
                                      </p:to>
                                    </p:set>
                                    <p:animEffect transition="in" filter="blinds(vertical)">
                                      <p:cBhvr>
                                        <p:cTn id="19" dur="500"/>
                                        <p:tgtEl>
                                          <p:spTgt spid="3154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315396"/>
                                        </p:tgtEl>
                                        <p:attrNameLst>
                                          <p:attrName>style.visibility</p:attrName>
                                        </p:attrNameLst>
                                      </p:cBhvr>
                                      <p:to>
                                        <p:strVal val="visible"/>
                                      </p:to>
                                    </p:set>
                                    <p:animEffect transition="in" filter="wipe(left)">
                                      <p:cBhvr>
                                        <p:cTn id="24" dur="500"/>
                                        <p:tgtEl>
                                          <p:spTgt spid="315396"/>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315398"/>
                                        </p:tgtEl>
                                        <p:attrNameLst>
                                          <p:attrName>style.visibility</p:attrName>
                                        </p:attrNameLst>
                                      </p:cBhvr>
                                      <p:to>
                                        <p:strVal val="visible"/>
                                      </p:to>
                                    </p:set>
                                    <p:animEffect transition="in" filter="wipe(left)">
                                      <p:cBhvr>
                                        <p:cTn id="28" dur="500"/>
                                        <p:tgtEl>
                                          <p:spTgt spid="315398"/>
                                        </p:tgtEl>
                                      </p:cBhvr>
                                    </p:animEffect>
                                  </p:childTnLst>
                                </p:cTn>
                              </p:par>
                            </p:childTnLst>
                          </p:cTn>
                        </p:par>
                        <p:par>
                          <p:cTn id="29" fill="hold" nodeType="afterGroup">
                            <p:stCondLst>
                              <p:cond delay="1000"/>
                            </p:stCondLst>
                            <p:childTnLst>
                              <p:par>
                                <p:cTn id="30" presetID="18" presetClass="entr" presetSubtype="6" fill="hold" nodeType="afterEffect">
                                  <p:stCondLst>
                                    <p:cond delay="0"/>
                                  </p:stCondLst>
                                  <p:childTnLst>
                                    <p:set>
                                      <p:cBhvr>
                                        <p:cTn id="31" dur="1" fill="hold">
                                          <p:stCondLst>
                                            <p:cond delay="0"/>
                                          </p:stCondLst>
                                        </p:cTn>
                                        <p:tgtEl>
                                          <p:spTgt spid="315401"/>
                                        </p:tgtEl>
                                        <p:attrNameLst>
                                          <p:attrName>style.visibility</p:attrName>
                                        </p:attrNameLst>
                                      </p:cBhvr>
                                      <p:to>
                                        <p:strVal val="visible"/>
                                      </p:to>
                                    </p:set>
                                    <p:animEffect transition="in" filter="strips(downRight)">
                                      <p:cBhvr>
                                        <p:cTn id="32" dur="500"/>
                                        <p:tgtEl>
                                          <p:spTgt spid="315401"/>
                                        </p:tgtEl>
                                      </p:cBhvr>
                                    </p:animEffect>
                                  </p:childTnLst>
                                </p:cTn>
                              </p:par>
                            </p:childTnLst>
                          </p:cTn>
                        </p:par>
                        <p:par>
                          <p:cTn id="33" fill="hold" nodeType="afterGroup">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315402"/>
                                        </p:tgtEl>
                                        <p:attrNameLst>
                                          <p:attrName>style.visibility</p:attrName>
                                        </p:attrNameLst>
                                      </p:cBhvr>
                                      <p:to>
                                        <p:strVal val="visible"/>
                                      </p:to>
                                    </p:set>
                                    <p:animEffect transition="in" filter="wipe(up)">
                                      <p:cBhvr>
                                        <p:cTn id="36" dur="500"/>
                                        <p:tgtEl>
                                          <p:spTgt spid="315402"/>
                                        </p:tgtEl>
                                      </p:cBhvr>
                                    </p:animEffect>
                                  </p:childTnLst>
                                </p:cTn>
                              </p:par>
                            </p:childTnLst>
                          </p:cTn>
                        </p:par>
                        <p:par>
                          <p:cTn id="37" fill="hold" nodeType="afterGroup">
                            <p:stCondLst>
                              <p:cond delay="2000"/>
                            </p:stCondLst>
                            <p:childTnLst>
                              <p:par>
                                <p:cTn id="38" presetID="3" presetClass="entr" presetSubtype="5" fill="hold" nodeType="afterEffect">
                                  <p:stCondLst>
                                    <p:cond delay="0"/>
                                  </p:stCondLst>
                                  <p:childTnLst>
                                    <p:set>
                                      <p:cBhvr>
                                        <p:cTn id="39" dur="1" fill="hold">
                                          <p:stCondLst>
                                            <p:cond delay="0"/>
                                          </p:stCondLst>
                                        </p:cTn>
                                        <p:tgtEl>
                                          <p:spTgt spid="315404"/>
                                        </p:tgtEl>
                                        <p:attrNameLst>
                                          <p:attrName>style.visibility</p:attrName>
                                        </p:attrNameLst>
                                      </p:cBhvr>
                                      <p:to>
                                        <p:strVal val="visible"/>
                                      </p:to>
                                    </p:set>
                                    <p:animEffect transition="in" filter="blinds(vertical)">
                                      <p:cBhvr>
                                        <p:cTn id="40" dur="500"/>
                                        <p:tgtEl>
                                          <p:spTgt spid="315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0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Line 2"/>
          <p:cNvSpPr>
            <a:spLocks noChangeShapeType="1"/>
          </p:cNvSpPr>
          <p:nvPr/>
        </p:nvSpPr>
        <p:spPr bwMode="auto">
          <a:xfrm flipH="1">
            <a:off x="312738" y="3629025"/>
            <a:ext cx="8281987" cy="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4" name="Freeform 4" descr="Light downward diagonal"/>
          <p:cNvSpPr>
            <a:spLocks/>
          </p:cNvSpPr>
          <p:nvPr/>
        </p:nvSpPr>
        <p:spPr bwMode="auto">
          <a:xfrm>
            <a:off x="2644775" y="2946400"/>
            <a:ext cx="4551363" cy="1339850"/>
          </a:xfrm>
          <a:custGeom>
            <a:avLst/>
            <a:gdLst>
              <a:gd name="T0" fmla="*/ 0 w 2867"/>
              <a:gd name="T1" fmla="*/ 750 h 844"/>
              <a:gd name="T2" fmla="*/ 48 w 2867"/>
              <a:gd name="T3" fmla="*/ 730 h 844"/>
              <a:gd name="T4" fmla="*/ 188 w 2867"/>
              <a:gd name="T5" fmla="*/ 67 h 844"/>
              <a:gd name="T6" fmla="*/ 384 w 2867"/>
              <a:gd name="T7" fmla="*/ 789 h 844"/>
              <a:gd name="T8" fmla="*/ 569 w 2867"/>
              <a:gd name="T9" fmla="*/ 58 h 844"/>
              <a:gd name="T10" fmla="*/ 766 w 2867"/>
              <a:gd name="T11" fmla="*/ 792 h 844"/>
              <a:gd name="T12" fmla="*/ 956 w 2867"/>
              <a:gd name="T13" fmla="*/ 64 h 844"/>
              <a:gd name="T14" fmla="*/ 1166 w 2867"/>
              <a:gd name="T15" fmla="*/ 794 h 844"/>
              <a:gd name="T16" fmla="*/ 1334 w 2867"/>
              <a:gd name="T17" fmla="*/ 64 h 844"/>
              <a:gd name="T18" fmla="*/ 1543 w 2867"/>
              <a:gd name="T19" fmla="*/ 786 h 844"/>
              <a:gd name="T20" fmla="*/ 1727 w 2867"/>
              <a:gd name="T21" fmla="*/ 61 h 844"/>
              <a:gd name="T22" fmla="*/ 1898 w 2867"/>
              <a:gd name="T23" fmla="*/ 790 h 844"/>
              <a:gd name="T24" fmla="*/ 2084 w 2867"/>
              <a:gd name="T25" fmla="*/ 64 h 844"/>
              <a:gd name="T26" fmla="*/ 2264 w 2867"/>
              <a:gd name="T27" fmla="*/ 794 h 844"/>
              <a:gd name="T28" fmla="*/ 2456 w 2867"/>
              <a:gd name="T29" fmla="*/ 64 h 844"/>
              <a:gd name="T30" fmla="*/ 2646 w 2867"/>
              <a:gd name="T31" fmla="*/ 796 h 844"/>
              <a:gd name="T32" fmla="*/ 2803 w 2867"/>
              <a:gd name="T33" fmla="*/ 98 h 844"/>
              <a:gd name="T34" fmla="*/ 2867 w 2867"/>
              <a:gd name="T35" fmla="*/ 211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7" h="844">
                <a:moveTo>
                  <a:pt x="0" y="750"/>
                </a:moveTo>
                <a:cubicBezTo>
                  <a:pt x="8" y="747"/>
                  <a:pt x="17" y="844"/>
                  <a:pt x="48" y="730"/>
                </a:cubicBezTo>
                <a:cubicBezTo>
                  <a:pt x="79" y="616"/>
                  <a:pt x="132" y="57"/>
                  <a:pt x="188" y="67"/>
                </a:cubicBezTo>
                <a:cubicBezTo>
                  <a:pt x="244" y="77"/>
                  <a:pt x="321" y="790"/>
                  <a:pt x="384" y="789"/>
                </a:cubicBezTo>
                <a:cubicBezTo>
                  <a:pt x="447" y="788"/>
                  <a:pt x="505" y="58"/>
                  <a:pt x="569" y="58"/>
                </a:cubicBezTo>
                <a:cubicBezTo>
                  <a:pt x="633" y="58"/>
                  <a:pt x="702" y="791"/>
                  <a:pt x="766" y="792"/>
                </a:cubicBezTo>
                <a:cubicBezTo>
                  <a:pt x="830" y="793"/>
                  <a:pt x="889" y="64"/>
                  <a:pt x="956" y="64"/>
                </a:cubicBezTo>
                <a:cubicBezTo>
                  <a:pt x="1023" y="64"/>
                  <a:pt x="1103" y="794"/>
                  <a:pt x="1166" y="794"/>
                </a:cubicBezTo>
                <a:cubicBezTo>
                  <a:pt x="1229" y="794"/>
                  <a:pt x="1271" y="65"/>
                  <a:pt x="1334" y="64"/>
                </a:cubicBezTo>
                <a:cubicBezTo>
                  <a:pt x="1397" y="63"/>
                  <a:pt x="1478" y="786"/>
                  <a:pt x="1543" y="786"/>
                </a:cubicBezTo>
                <a:cubicBezTo>
                  <a:pt x="1608" y="786"/>
                  <a:pt x="1668" y="60"/>
                  <a:pt x="1727" y="61"/>
                </a:cubicBezTo>
                <a:cubicBezTo>
                  <a:pt x="1786" y="62"/>
                  <a:pt x="1839" y="790"/>
                  <a:pt x="1898" y="790"/>
                </a:cubicBezTo>
                <a:cubicBezTo>
                  <a:pt x="1957" y="790"/>
                  <a:pt x="2023" y="63"/>
                  <a:pt x="2084" y="64"/>
                </a:cubicBezTo>
                <a:cubicBezTo>
                  <a:pt x="2145" y="65"/>
                  <a:pt x="2202" y="794"/>
                  <a:pt x="2264" y="794"/>
                </a:cubicBezTo>
                <a:cubicBezTo>
                  <a:pt x="2326" y="794"/>
                  <a:pt x="2392" y="64"/>
                  <a:pt x="2456" y="64"/>
                </a:cubicBezTo>
                <a:cubicBezTo>
                  <a:pt x="2520" y="64"/>
                  <a:pt x="2588" y="790"/>
                  <a:pt x="2646" y="796"/>
                </a:cubicBezTo>
                <a:cubicBezTo>
                  <a:pt x="2704" y="802"/>
                  <a:pt x="2766" y="196"/>
                  <a:pt x="2803" y="98"/>
                </a:cubicBezTo>
                <a:cubicBezTo>
                  <a:pt x="2840" y="0"/>
                  <a:pt x="2854" y="187"/>
                  <a:pt x="2867" y="211"/>
                </a:cubicBezTo>
              </a:path>
            </a:pathLst>
          </a:custGeom>
          <a:noFill/>
          <a:ln w="28575" cap="flat" cmpd="sng">
            <a:solidFill>
              <a:srgbClr val="009900"/>
            </a:solidFill>
            <a:prstDash val="solid"/>
            <a:round/>
            <a:headEnd type="none" w="med" len="med"/>
            <a:tailEnd type="none" w="med" len="me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5" name="Line 5"/>
          <p:cNvSpPr>
            <a:spLocks noChangeShapeType="1"/>
          </p:cNvSpPr>
          <p:nvPr/>
        </p:nvSpPr>
        <p:spPr bwMode="auto">
          <a:xfrm>
            <a:off x="306388" y="1131888"/>
            <a:ext cx="0" cy="4551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7" name="Arc 7"/>
          <p:cNvSpPr>
            <a:spLocks/>
          </p:cNvSpPr>
          <p:nvPr/>
        </p:nvSpPr>
        <p:spPr bwMode="auto">
          <a:xfrm rot="11986463" flipV="1">
            <a:off x="1330325" y="1387475"/>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8" name="Text Box 8"/>
          <p:cNvSpPr txBox="1">
            <a:spLocks noChangeArrowheads="1"/>
          </p:cNvSpPr>
          <p:nvPr/>
        </p:nvSpPr>
        <p:spPr bwMode="auto">
          <a:xfrm>
            <a:off x="5770563" y="4822825"/>
            <a:ext cx="1763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009900"/>
                </a:solidFill>
              </a:rPr>
              <a:t>Full Load Current (FLA)</a:t>
            </a:r>
          </a:p>
        </p:txBody>
      </p:sp>
      <p:sp>
        <p:nvSpPr>
          <p:cNvPr id="158729" name="Arc 9"/>
          <p:cNvSpPr>
            <a:spLocks/>
          </p:cNvSpPr>
          <p:nvPr/>
        </p:nvSpPr>
        <p:spPr bwMode="auto">
          <a:xfrm rot="16988406" flipV="1">
            <a:off x="5928518" y="4002882"/>
            <a:ext cx="563563"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30" name="Text Box 10"/>
          <p:cNvSpPr txBox="1">
            <a:spLocks noChangeArrowheads="1"/>
          </p:cNvSpPr>
          <p:nvPr/>
        </p:nvSpPr>
        <p:spPr bwMode="auto">
          <a:xfrm>
            <a:off x="2049463" y="1216025"/>
            <a:ext cx="17637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0088CE"/>
                </a:solidFill>
              </a:rPr>
              <a:t>Locked Rotor Current (LRC)</a:t>
            </a:r>
          </a:p>
        </p:txBody>
      </p:sp>
      <p:sp>
        <p:nvSpPr>
          <p:cNvPr id="158741" name="Freeform 21"/>
          <p:cNvSpPr>
            <a:spLocks/>
          </p:cNvSpPr>
          <p:nvPr/>
        </p:nvSpPr>
        <p:spPr bwMode="auto">
          <a:xfrm>
            <a:off x="292100" y="1981200"/>
            <a:ext cx="8108950" cy="1031875"/>
          </a:xfrm>
          <a:custGeom>
            <a:avLst/>
            <a:gdLst>
              <a:gd name="T0" fmla="*/ 0 w 5108"/>
              <a:gd name="T1" fmla="*/ 0 h 650"/>
              <a:gd name="T2" fmla="*/ 1179 w 5108"/>
              <a:gd name="T3" fmla="*/ 3 h 650"/>
              <a:gd name="T4" fmla="*/ 1450 w 5108"/>
              <a:gd name="T5" fmla="*/ 650 h 650"/>
              <a:gd name="T6" fmla="*/ 5108 w 5108"/>
              <a:gd name="T7" fmla="*/ 650 h 650"/>
            </a:gdLst>
            <a:ahLst/>
            <a:cxnLst>
              <a:cxn ang="0">
                <a:pos x="T0" y="T1"/>
              </a:cxn>
              <a:cxn ang="0">
                <a:pos x="T2" y="T3"/>
              </a:cxn>
              <a:cxn ang="0">
                <a:pos x="T4" y="T5"/>
              </a:cxn>
              <a:cxn ang="0">
                <a:pos x="T6" y="T7"/>
              </a:cxn>
            </a:cxnLst>
            <a:rect l="0" t="0" r="r" b="b"/>
            <a:pathLst>
              <a:path w="5108" h="650">
                <a:moveTo>
                  <a:pt x="0" y="0"/>
                </a:moveTo>
                <a:lnTo>
                  <a:pt x="1179" y="3"/>
                </a:lnTo>
                <a:lnTo>
                  <a:pt x="1450" y="650"/>
                </a:lnTo>
                <a:lnTo>
                  <a:pt x="5108" y="650"/>
                </a:lnTo>
              </a:path>
            </a:pathLst>
          </a:custGeom>
          <a:noFill/>
          <a:ln w="38100" cmpd="sng">
            <a:solidFill>
              <a:srgbClr val="CC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7" name="Freeform 27" descr="Light downward diagonal"/>
          <p:cNvSpPr>
            <a:spLocks/>
          </p:cNvSpPr>
          <p:nvPr/>
        </p:nvSpPr>
        <p:spPr bwMode="auto">
          <a:xfrm>
            <a:off x="7189788" y="3014663"/>
            <a:ext cx="750887" cy="1211262"/>
          </a:xfrm>
          <a:custGeom>
            <a:avLst/>
            <a:gdLst>
              <a:gd name="T0" fmla="*/ 0 w 473"/>
              <a:gd name="T1" fmla="*/ 159 h 763"/>
              <a:gd name="T2" fmla="*/ 133 w 473"/>
              <a:gd name="T3" fmla="*/ 740 h 763"/>
              <a:gd name="T4" fmla="*/ 321 w 473"/>
              <a:gd name="T5" fmla="*/ 19 h 763"/>
              <a:gd name="T6" fmla="*/ 473 w 473"/>
              <a:gd name="T7" fmla="*/ 628 h 763"/>
            </a:gdLst>
            <a:ahLst/>
            <a:cxnLst>
              <a:cxn ang="0">
                <a:pos x="T0" y="T1"/>
              </a:cxn>
              <a:cxn ang="0">
                <a:pos x="T2" y="T3"/>
              </a:cxn>
              <a:cxn ang="0">
                <a:pos x="T4" y="T5"/>
              </a:cxn>
              <a:cxn ang="0">
                <a:pos x="T6" y="T7"/>
              </a:cxn>
            </a:cxnLst>
            <a:rect l="0" t="0" r="r" b="b"/>
            <a:pathLst>
              <a:path w="473" h="763">
                <a:moveTo>
                  <a:pt x="0" y="159"/>
                </a:moveTo>
                <a:cubicBezTo>
                  <a:pt x="22" y="255"/>
                  <a:pt x="80" y="763"/>
                  <a:pt x="133" y="740"/>
                </a:cubicBezTo>
                <a:cubicBezTo>
                  <a:pt x="186" y="717"/>
                  <a:pt x="264" y="38"/>
                  <a:pt x="321" y="19"/>
                </a:cubicBezTo>
                <a:cubicBezTo>
                  <a:pt x="378" y="0"/>
                  <a:pt x="441" y="501"/>
                  <a:pt x="473" y="628"/>
                </a:cubicBezTo>
              </a:path>
            </a:pathLst>
          </a:custGeom>
          <a:noFill/>
          <a:ln w="28575" cap="flat" cmpd="sng">
            <a:solidFill>
              <a:srgbClr val="009900"/>
            </a:solidFill>
            <a:prstDash val="dash"/>
            <a:round/>
            <a:headEnd type="none" w="med" len="med"/>
            <a:tailEnd type="none" w="med" len="me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8" name="Freeform 28" descr="Light downward diagonal"/>
          <p:cNvSpPr>
            <a:spLocks/>
          </p:cNvSpPr>
          <p:nvPr/>
        </p:nvSpPr>
        <p:spPr bwMode="auto">
          <a:xfrm>
            <a:off x="331788" y="1809750"/>
            <a:ext cx="2316162" cy="3489325"/>
          </a:xfrm>
          <a:custGeom>
            <a:avLst/>
            <a:gdLst>
              <a:gd name="T0" fmla="*/ 0 w 1459"/>
              <a:gd name="T1" fmla="*/ 1158 h 2198"/>
              <a:gd name="T2" fmla="*/ 103 w 1459"/>
              <a:gd name="T3" fmla="*/ 167 h 2198"/>
              <a:gd name="T4" fmla="*/ 290 w 1459"/>
              <a:gd name="T5" fmla="*/ 2157 h 2198"/>
              <a:gd name="T6" fmla="*/ 478 w 1459"/>
              <a:gd name="T7" fmla="*/ 146 h 2198"/>
              <a:gd name="T8" fmla="*/ 674 w 1459"/>
              <a:gd name="T9" fmla="*/ 2157 h 2198"/>
              <a:gd name="T10" fmla="*/ 876 w 1459"/>
              <a:gd name="T11" fmla="*/ 146 h 2198"/>
              <a:gd name="T12" fmla="*/ 1073 w 1459"/>
              <a:gd name="T13" fmla="*/ 2148 h 2198"/>
              <a:gd name="T14" fmla="*/ 1236 w 1459"/>
              <a:gd name="T15" fmla="*/ 448 h 2198"/>
              <a:gd name="T16" fmla="*/ 1459 w 1459"/>
              <a:gd name="T17" fmla="*/ 1468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9" h="2198">
                <a:moveTo>
                  <a:pt x="0" y="1158"/>
                </a:moveTo>
                <a:cubicBezTo>
                  <a:pt x="16" y="993"/>
                  <a:pt x="55" y="0"/>
                  <a:pt x="103" y="167"/>
                </a:cubicBezTo>
                <a:cubicBezTo>
                  <a:pt x="151" y="334"/>
                  <a:pt x="228" y="2160"/>
                  <a:pt x="290" y="2157"/>
                </a:cubicBezTo>
                <a:cubicBezTo>
                  <a:pt x="352" y="2154"/>
                  <a:pt x="414" y="146"/>
                  <a:pt x="478" y="146"/>
                </a:cubicBezTo>
                <a:cubicBezTo>
                  <a:pt x="542" y="146"/>
                  <a:pt x="608" y="2157"/>
                  <a:pt x="674" y="2157"/>
                </a:cubicBezTo>
                <a:cubicBezTo>
                  <a:pt x="740" y="2157"/>
                  <a:pt x="810" y="147"/>
                  <a:pt x="876" y="146"/>
                </a:cubicBezTo>
                <a:cubicBezTo>
                  <a:pt x="942" y="145"/>
                  <a:pt x="1013" y="2098"/>
                  <a:pt x="1073" y="2148"/>
                </a:cubicBezTo>
                <a:cubicBezTo>
                  <a:pt x="1133" y="2198"/>
                  <a:pt x="1172" y="561"/>
                  <a:pt x="1236" y="448"/>
                </a:cubicBezTo>
                <a:cubicBezTo>
                  <a:pt x="1300" y="335"/>
                  <a:pt x="1413" y="1256"/>
                  <a:pt x="1459" y="1468"/>
                </a:cubicBezTo>
              </a:path>
            </a:pathLst>
          </a:custGeom>
          <a:noFill/>
          <a:ln w="28575" cap="flat" cmpd="sng">
            <a:solidFill>
              <a:srgbClr val="0088CE"/>
            </a:solidFill>
            <a:prstDash val="solid"/>
            <a:round/>
            <a:headEnd type="none" w="med" len="med"/>
            <a:tailEnd type="none" w="med" len="med"/>
          </a:ln>
          <a:effectLst/>
          <a:extLst>
            <a:ext uri="{909E8E84-426E-40DD-AFC4-6F175D3DCCD1}">
              <a14:hiddenFill xmlns:a14="http://schemas.microsoft.com/office/drawing/2010/main">
                <a:pattFill prst="ltDnDiag">
                  <a:fgClr>
                    <a:srgbClr val="FF3300"/>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9" name="Line 29"/>
          <p:cNvSpPr>
            <a:spLocks noChangeShapeType="1"/>
          </p:cNvSpPr>
          <p:nvPr/>
        </p:nvSpPr>
        <p:spPr bwMode="auto">
          <a:xfrm flipH="1">
            <a:off x="2616200" y="4292600"/>
            <a:ext cx="0" cy="1155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0" name="Freeform 30"/>
          <p:cNvSpPr>
            <a:spLocks/>
          </p:cNvSpPr>
          <p:nvPr/>
        </p:nvSpPr>
        <p:spPr bwMode="auto">
          <a:xfrm>
            <a:off x="327025" y="5330825"/>
            <a:ext cx="2266950" cy="1588"/>
          </a:xfrm>
          <a:custGeom>
            <a:avLst/>
            <a:gdLst>
              <a:gd name="T0" fmla="*/ 0 w 1428"/>
              <a:gd name="T1" fmla="*/ 0 h 1"/>
              <a:gd name="T2" fmla="*/ 1428 w 1428"/>
              <a:gd name="T3" fmla="*/ 1 h 1"/>
            </a:gdLst>
            <a:ahLst/>
            <a:cxnLst>
              <a:cxn ang="0">
                <a:pos x="T0" y="T1"/>
              </a:cxn>
              <a:cxn ang="0">
                <a:pos x="T2" y="T3"/>
              </a:cxn>
            </a:cxnLst>
            <a:rect l="0" t="0" r="r" b="b"/>
            <a:pathLst>
              <a:path w="1428" h="1">
                <a:moveTo>
                  <a:pt x="0" y="0"/>
                </a:moveTo>
                <a:lnTo>
                  <a:pt x="1428" y="1"/>
                </a:lnTo>
              </a:path>
            </a:pathLst>
          </a:custGeom>
          <a:noFill/>
          <a:ln w="28575">
            <a:solidFill>
              <a:srgbClr val="F7921E"/>
            </a:solidFill>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2" name="Freeform 32"/>
          <p:cNvSpPr>
            <a:spLocks/>
          </p:cNvSpPr>
          <p:nvPr/>
        </p:nvSpPr>
        <p:spPr bwMode="auto">
          <a:xfrm>
            <a:off x="1438275" y="5330825"/>
            <a:ext cx="1285875" cy="309563"/>
          </a:xfrm>
          <a:custGeom>
            <a:avLst/>
            <a:gdLst>
              <a:gd name="T0" fmla="*/ 0 w 624"/>
              <a:gd name="T1" fmla="*/ 0 h 152"/>
              <a:gd name="T2" fmla="*/ 0 w 624"/>
              <a:gd name="T3" fmla="*/ 152 h 152"/>
              <a:gd name="T4" fmla="*/ 624 w 624"/>
              <a:gd name="T5" fmla="*/ 152 h 152"/>
            </a:gdLst>
            <a:ahLst/>
            <a:cxnLst>
              <a:cxn ang="0">
                <a:pos x="T0" y="T1"/>
              </a:cxn>
              <a:cxn ang="0">
                <a:pos x="T2" y="T3"/>
              </a:cxn>
              <a:cxn ang="0">
                <a:pos x="T4" y="T5"/>
              </a:cxn>
            </a:cxnLst>
            <a:rect l="0" t="0" r="r" b="b"/>
            <a:pathLst>
              <a:path w="624" h="152">
                <a:moveTo>
                  <a:pt x="0" y="0"/>
                </a:moveTo>
                <a:lnTo>
                  <a:pt x="0" y="152"/>
                </a:lnTo>
                <a:lnTo>
                  <a:pt x="624" y="152"/>
                </a:lnTo>
              </a:path>
            </a:pathLst>
          </a:custGeom>
          <a:noFill/>
          <a:ln w="28575" cmpd="sng">
            <a:solidFill>
              <a:srgbClr val="F7921E"/>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3" name="Text Box 33"/>
          <p:cNvSpPr txBox="1">
            <a:spLocks noChangeArrowheads="1"/>
          </p:cNvSpPr>
          <p:nvPr/>
        </p:nvSpPr>
        <p:spPr bwMode="auto">
          <a:xfrm>
            <a:off x="2614613" y="5445125"/>
            <a:ext cx="2801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7921E"/>
                </a:solidFill>
              </a:rPr>
              <a:t>Typically 2-10 seconds</a:t>
            </a:r>
          </a:p>
        </p:txBody>
      </p:sp>
      <p:sp>
        <p:nvSpPr>
          <p:cNvPr id="158756" name="Text Box 36"/>
          <p:cNvSpPr txBox="1">
            <a:spLocks noChangeArrowheads="1"/>
          </p:cNvSpPr>
          <p:nvPr/>
        </p:nvSpPr>
        <p:spPr bwMode="auto">
          <a:xfrm>
            <a:off x="7534275" y="1183282"/>
            <a:ext cx="14144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200" b="1" dirty="0"/>
              <a:t>Not to Scale</a:t>
            </a:r>
          </a:p>
        </p:txBody>
      </p:sp>
      <p:sp>
        <p:nvSpPr>
          <p:cNvPr id="17" name="Title 1">
            <a:extLst>
              <a:ext uri="{FF2B5EF4-FFF2-40B4-BE49-F238E27FC236}">
                <a16:creationId xmlns:a16="http://schemas.microsoft.com/office/drawing/2014/main" id="{005314A1-42A9-4A0E-9F49-FF668D63F4F5}"/>
              </a:ext>
            </a:extLst>
          </p:cNvPr>
          <p:cNvSpPr txBox="1">
            <a:spLocks/>
          </p:cNvSpPr>
          <p:nvPr/>
        </p:nvSpPr>
        <p:spPr>
          <a:xfrm>
            <a:off x="304799" y="397112"/>
            <a:ext cx="8381995" cy="671081"/>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Typical Motor Characteristic </a:t>
            </a:r>
          </a:p>
        </p:txBody>
      </p:sp>
    </p:spTree>
    <p:extLst>
      <p:ext uri="{BB962C8B-B14F-4D97-AF65-F5344CB8AC3E}">
        <p14:creationId xmlns:p14="http://schemas.microsoft.com/office/powerpoint/2010/main" val="194099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48"/>
                                        </p:tgtEl>
                                        <p:attrNameLst>
                                          <p:attrName>style.visibility</p:attrName>
                                        </p:attrNameLst>
                                      </p:cBhvr>
                                      <p:to>
                                        <p:strVal val="visible"/>
                                      </p:to>
                                    </p:set>
                                    <p:animEffect transition="in" filter="wipe(left)">
                                      <p:cBhvr>
                                        <p:cTn id="7" dur="500"/>
                                        <p:tgtEl>
                                          <p:spTgt spid="15874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8724"/>
                                        </p:tgtEl>
                                        <p:attrNameLst>
                                          <p:attrName>style.visibility</p:attrName>
                                        </p:attrNameLst>
                                      </p:cBhvr>
                                      <p:to>
                                        <p:strVal val="visible"/>
                                      </p:to>
                                    </p:set>
                                    <p:animEffect transition="in" filter="wipe(left)">
                                      <p:cBhvr>
                                        <p:cTn id="11" dur="500"/>
                                        <p:tgtEl>
                                          <p:spTgt spid="15872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8747"/>
                                        </p:tgtEl>
                                        <p:attrNameLst>
                                          <p:attrName>style.visibility</p:attrName>
                                        </p:attrNameLst>
                                      </p:cBhvr>
                                      <p:to>
                                        <p:strVal val="visible"/>
                                      </p:to>
                                    </p:set>
                                    <p:animEffect transition="in" filter="wipe(left)">
                                      <p:cBhvr>
                                        <p:cTn id="15" dur="500"/>
                                        <p:tgtEl>
                                          <p:spTgt spid="158747"/>
                                        </p:tgtEl>
                                      </p:cBhvr>
                                    </p:animEffect>
                                  </p:childTnLst>
                                </p:cTn>
                              </p:par>
                            </p:childTnLst>
                          </p:cTn>
                        </p:par>
                        <p:par>
                          <p:cTn id="16" fill="hold" nodeType="afterGroup">
                            <p:stCondLst>
                              <p:cond delay="1500"/>
                            </p:stCondLst>
                            <p:childTnLst>
                              <p:par>
                                <p:cTn id="17" presetID="18" presetClass="entr" presetSubtype="3" fill="hold" grpId="0" nodeType="afterEffect">
                                  <p:stCondLst>
                                    <p:cond delay="0"/>
                                  </p:stCondLst>
                                  <p:childTnLst>
                                    <p:set>
                                      <p:cBhvr>
                                        <p:cTn id="18" dur="1" fill="hold">
                                          <p:stCondLst>
                                            <p:cond delay="0"/>
                                          </p:stCondLst>
                                        </p:cTn>
                                        <p:tgtEl>
                                          <p:spTgt spid="158727"/>
                                        </p:tgtEl>
                                        <p:attrNameLst>
                                          <p:attrName>style.visibility</p:attrName>
                                        </p:attrNameLst>
                                      </p:cBhvr>
                                      <p:to>
                                        <p:strVal val="visible"/>
                                      </p:to>
                                    </p:set>
                                    <p:animEffect transition="in" filter="strips(upRight)">
                                      <p:cBhvr>
                                        <p:cTn id="19" dur="500"/>
                                        <p:tgtEl>
                                          <p:spTgt spid="158727"/>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58730"/>
                                        </p:tgtEl>
                                        <p:attrNameLst>
                                          <p:attrName>style.visibility</p:attrName>
                                        </p:attrNameLst>
                                      </p:cBhvr>
                                      <p:to>
                                        <p:strVal val="visible"/>
                                      </p:to>
                                    </p:set>
                                    <p:animEffect transition="in" filter="wipe(up)">
                                      <p:cBhvr>
                                        <p:cTn id="23" dur="500"/>
                                        <p:tgtEl>
                                          <p:spTgt spid="158730"/>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158729"/>
                                        </p:tgtEl>
                                        <p:attrNameLst>
                                          <p:attrName>style.visibility</p:attrName>
                                        </p:attrNameLst>
                                      </p:cBhvr>
                                      <p:to>
                                        <p:strVal val="visible"/>
                                      </p:to>
                                    </p:set>
                                    <p:animEffect transition="in" filter="strips(downRight)">
                                      <p:cBhvr>
                                        <p:cTn id="27" dur="500"/>
                                        <p:tgtEl>
                                          <p:spTgt spid="158729"/>
                                        </p:tgtEl>
                                      </p:cBhvr>
                                    </p:animEffect>
                                  </p:child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58728"/>
                                        </p:tgtEl>
                                        <p:attrNameLst>
                                          <p:attrName>style.visibility</p:attrName>
                                        </p:attrNameLst>
                                      </p:cBhvr>
                                      <p:to>
                                        <p:strVal val="visible"/>
                                      </p:to>
                                    </p:set>
                                    <p:animEffect transition="in" filter="wipe(up)">
                                      <p:cBhvr>
                                        <p:cTn id="31" dur="500"/>
                                        <p:tgtEl>
                                          <p:spTgt spid="158728"/>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58749"/>
                                        </p:tgtEl>
                                        <p:attrNameLst>
                                          <p:attrName>style.visibility</p:attrName>
                                        </p:attrNameLst>
                                      </p:cBhvr>
                                      <p:to>
                                        <p:strVal val="visible"/>
                                      </p:to>
                                    </p:set>
                                    <p:animEffect transition="in" filter="wipe(up)">
                                      <p:cBhvr>
                                        <p:cTn id="35" dur="500"/>
                                        <p:tgtEl>
                                          <p:spTgt spid="158749"/>
                                        </p:tgtEl>
                                      </p:cBhvr>
                                    </p:animEffect>
                                  </p:childTnLst>
                                </p:cTn>
                              </p:par>
                            </p:childTnLst>
                          </p:cTn>
                        </p:par>
                        <p:par>
                          <p:cTn id="36" fill="hold" nodeType="afterGroup">
                            <p:stCondLst>
                              <p:cond delay="4000"/>
                            </p:stCondLst>
                            <p:childTnLst>
                              <p:par>
                                <p:cTn id="37" presetID="17" presetClass="entr" presetSubtype="10" fill="hold" grpId="0" nodeType="afterEffect">
                                  <p:stCondLst>
                                    <p:cond delay="0"/>
                                  </p:stCondLst>
                                  <p:childTnLst>
                                    <p:set>
                                      <p:cBhvr>
                                        <p:cTn id="38" dur="1" fill="hold">
                                          <p:stCondLst>
                                            <p:cond delay="0"/>
                                          </p:stCondLst>
                                        </p:cTn>
                                        <p:tgtEl>
                                          <p:spTgt spid="158750"/>
                                        </p:tgtEl>
                                        <p:attrNameLst>
                                          <p:attrName>style.visibility</p:attrName>
                                        </p:attrNameLst>
                                      </p:cBhvr>
                                      <p:to>
                                        <p:strVal val="visible"/>
                                      </p:to>
                                    </p:set>
                                    <p:anim calcmode="lin" valueType="num">
                                      <p:cBhvr>
                                        <p:cTn id="39" dur="500" fill="hold"/>
                                        <p:tgtEl>
                                          <p:spTgt spid="158750"/>
                                        </p:tgtEl>
                                        <p:attrNameLst>
                                          <p:attrName>ppt_w</p:attrName>
                                        </p:attrNameLst>
                                      </p:cBhvr>
                                      <p:tavLst>
                                        <p:tav tm="0">
                                          <p:val>
                                            <p:fltVal val="0"/>
                                          </p:val>
                                        </p:tav>
                                        <p:tav tm="100000">
                                          <p:val>
                                            <p:strVal val="#ppt_w"/>
                                          </p:val>
                                        </p:tav>
                                      </p:tavLst>
                                    </p:anim>
                                    <p:anim calcmode="lin" valueType="num">
                                      <p:cBhvr>
                                        <p:cTn id="40" dur="500" fill="hold"/>
                                        <p:tgtEl>
                                          <p:spTgt spid="158750"/>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4500"/>
                            </p:stCondLst>
                            <p:childTnLst>
                              <p:par>
                                <p:cTn id="42" presetID="18" presetClass="entr" presetSubtype="6" fill="hold" grpId="0" nodeType="afterEffect">
                                  <p:stCondLst>
                                    <p:cond delay="0"/>
                                  </p:stCondLst>
                                  <p:childTnLst>
                                    <p:set>
                                      <p:cBhvr>
                                        <p:cTn id="43" dur="1" fill="hold">
                                          <p:stCondLst>
                                            <p:cond delay="0"/>
                                          </p:stCondLst>
                                        </p:cTn>
                                        <p:tgtEl>
                                          <p:spTgt spid="158752"/>
                                        </p:tgtEl>
                                        <p:attrNameLst>
                                          <p:attrName>style.visibility</p:attrName>
                                        </p:attrNameLst>
                                      </p:cBhvr>
                                      <p:to>
                                        <p:strVal val="visible"/>
                                      </p:to>
                                    </p:set>
                                    <p:animEffect transition="in" filter="strips(downRight)">
                                      <p:cBhvr>
                                        <p:cTn id="44" dur="500"/>
                                        <p:tgtEl>
                                          <p:spTgt spid="158752"/>
                                        </p:tgtEl>
                                      </p:cBhvr>
                                    </p:animEffect>
                                  </p:childTnLst>
                                </p:cTn>
                              </p:par>
                            </p:childTnLst>
                          </p:cTn>
                        </p:par>
                        <p:par>
                          <p:cTn id="45" fill="hold" nodeType="afterGroup">
                            <p:stCondLst>
                              <p:cond delay="5000"/>
                            </p:stCondLst>
                            <p:childTnLst>
                              <p:par>
                                <p:cTn id="46" presetID="22" presetClass="entr" presetSubtype="1" fill="hold" grpId="0" nodeType="afterEffect">
                                  <p:stCondLst>
                                    <p:cond delay="0"/>
                                  </p:stCondLst>
                                  <p:childTnLst>
                                    <p:set>
                                      <p:cBhvr>
                                        <p:cTn id="47" dur="1" fill="hold">
                                          <p:stCondLst>
                                            <p:cond delay="0"/>
                                          </p:stCondLst>
                                        </p:cTn>
                                        <p:tgtEl>
                                          <p:spTgt spid="158753"/>
                                        </p:tgtEl>
                                        <p:attrNameLst>
                                          <p:attrName>style.visibility</p:attrName>
                                        </p:attrNameLst>
                                      </p:cBhvr>
                                      <p:to>
                                        <p:strVal val="visible"/>
                                      </p:to>
                                    </p:set>
                                    <p:animEffect transition="in" filter="wipe(up)">
                                      <p:cBhvr>
                                        <p:cTn id="48" dur="500"/>
                                        <p:tgtEl>
                                          <p:spTgt spid="15875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8741"/>
                                        </p:tgtEl>
                                        <p:attrNameLst>
                                          <p:attrName>style.visibility</p:attrName>
                                        </p:attrNameLst>
                                      </p:cBhvr>
                                      <p:to>
                                        <p:strVal val="visible"/>
                                      </p:to>
                                    </p:set>
                                    <p:animEffect transition="in" filter="wipe(left)">
                                      <p:cBhvr>
                                        <p:cTn id="53" dur="10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animBg="1"/>
      <p:bldP spid="158727" grpId="0" animBg="1"/>
      <p:bldP spid="158728" grpId="0" autoUpdateAnimBg="0"/>
      <p:bldP spid="158729" grpId="0" animBg="1"/>
      <p:bldP spid="158730" grpId="0" autoUpdateAnimBg="0"/>
      <p:bldP spid="158741" grpId="0" animBg="1"/>
      <p:bldP spid="158747" grpId="0" animBg="1"/>
      <p:bldP spid="158748" grpId="0" animBg="1"/>
      <p:bldP spid="158749" grpId="0" animBg="1"/>
      <p:bldP spid="158750" grpId="0" animBg="1"/>
      <p:bldP spid="158752" grpId="0" animBg="1"/>
      <p:bldP spid="15875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74" name="Picture 2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7" t="1520" r="1561" b="1303"/>
          <a:stretch>
            <a:fillRect/>
          </a:stretch>
        </p:blipFill>
        <p:spPr bwMode="auto">
          <a:xfrm>
            <a:off x="1708943" y="1239838"/>
            <a:ext cx="6091237" cy="506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63" name="Freeform 11"/>
          <p:cNvSpPr>
            <a:spLocks/>
          </p:cNvSpPr>
          <p:nvPr/>
        </p:nvSpPr>
        <p:spPr bwMode="auto">
          <a:xfrm>
            <a:off x="4076700" y="1435100"/>
            <a:ext cx="1524000" cy="4524375"/>
          </a:xfrm>
          <a:custGeom>
            <a:avLst/>
            <a:gdLst>
              <a:gd name="T0" fmla="*/ 0 w 960"/>
              <a:gd name="T1" fmla="*/ 0 h 2850"/>
              <a:gd name="T2" fmla="*/ 712 w 960"/>
              <a:gd name="T3" fmla="*/ 2256 h 2850"/>
              <a:gd name="T4" fmla="*/ 960 w 960"/>
              <a:gd name="T5" fmla="*/ 2850 h 2850"/>
            </a:gdLst>
            <a:ahLst/>
            <a:cxnLst>
              <a:cxn ang="0">
                <a:pos x="T0" y="T1"/>
              </a:cxn>
              <a:cxn ang="0">
                <a:pos x="T2" y="T3"/>
              </a:cxn>
              <a:cxn ang="0">
                <a:pos x="T4" y="T5"/>
              </a:cxn>
            </a:cxnLst>
            <a:rect l="0" t="0" r="r" b="b"/>
            <a:pathLst>
              <a:path w="960" h="2850">
                <a:moveTo>
                  <a:pt x="0" y="0"/>
                </a:moveTo>
                <a:cubicBezTo>
                  <a:pt x="119" y="376"/>
                  <a:pt x="552" y="1781"/>
                  <a:pt x="712" y="2256"/>
                </a:cubicBezTo>
                <a:cubicBezTo>
                  <a:pt x="872" y="2731"/>
                  <a:pt x="908" y="2726"/>
                  <a:pt x="960" y="2850"/>
                </a:cubicBezTo>
              </a:path>
            </a:pathLst>
          </a:custGeom>
          <a:noFill/>
          <a:ln w="28575"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2" name="Freeform 10"/>
          <p:cNvSpPr>
            <a:spLocks/>
          </p:cNvSpPr>
          <p:nvPr/>
        </p:nvSpPr>
        <p:spPr bwMode="auto">
          <a:xfrm>
            <a:off x="4133850" y="1435100"/>
            <a:ext cx="1720850" cy="4533900"/>
          </a:xfrm>
          <a:custGeom>
            <a:avLst/>
            <a:gdLst>
              <a:gd name="T0" fmla="*/ 0 w 1084"/>
              <a:gd name="T1" fmla="*/ 0 h 2856"/>
              <a:gd name="T2" fmla="*/ 712 w 1084"/>
              <a:gd name="T3" fmla="*/ 1372 h 2856"/>
              <a:gd name="T4" fmla="*/ 1084 w 1084"/>
              <a:gd name="T5" fmla="*/ 2856 h 2856"/>
            </a:gdLst>
            <a:ahLst/>
            <a:cxnLst>
              <a:cxn ang="0">
                <a:pos x="T0" y="T1"/>
              </a:cxn>
              <a:cxn ang="0">
                <a:pos x="T2" y="T3"/>
              </a:cxn>
              <a:cxn ang="0">
                <a:pos x="T4" y="T5"/>
              </a:cxn>
            </a:cxnLst>
            <a:rect l="0" t="0" r="r" b="b"/>
            <a:pathLst>
              <a:path w="1084" h="2856">
                <a:moveTo>
                  <a:pt x="0" y="0"/>
                </a:moveTo>
                <a:cubicBezTo>
                  <a:pt x="119" y="229"/>
                  <a:pt x="531" y="896"/>
                  <a:pt x="712" y="1372"/>
                </a:cubicBezTo>
                <a:cubicBezTo>
                  <a:pt x="893" y="1848"/>
                  <a:pt x="1007" y="2547"/>
                  <a:pt x="1084" y="2856"/>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6" name="Freeform 24"/>
          <p:cNvSpPr>
            <a:spLocks/>
          </p:cNvSpPr>
          <p:nvPr/>
        </p:nvSpPr>
        <p:spPr bwMode="auto">
          <a:xfrm>
            <a:off x="4616450" y="1435100"/>
            <a:ext cx="1533525" cy="4524375"/>
          </a:xfrm>
          <a:custGeom>
            <a:avLst/>
            <a:gdLst>
              <a:gd name="T0" fmla="*/ 0 w 966"/>
              <a:gd name="T1" fmla="*/ 0 h 2850"/>
              <a:gd name="T2" fmla="*/ 740 w 966"/>
              <a:gd name="T3" fmla="*/ 2244 h 2850"/>
              <a:gd name="T4" fmla="*/ 966 w 966"/>
              <a:gd name="T5" fmla="*/ 2850 h 2850"/>
            </a:gdLst>
            <a:ahLst/>
            <a:cxnLst>
              <a:cxn ang="0">
                <a:pos x="T0" y="T1"/>
              </a:cxn>
              <a:cxn ang="0">
                <a:pos x="T2" y="T3"/>
              </a:cxn>
              <a:cxn ang="0">
                <a:pos x="T4" y="T5"/>
              </a:cxn>
            </a:cxnLst>
            <a:rect l="0" t="0" r="r" b="b"/>
            <a:pathLst>
              <a:path w="966" h="2850">
                <a:moveTo>
                  <a:pt x="0" y="0"/>
                </a:moveTo>
                <a:cubicBezTo>
                  <a:pt x="123" y="374"/>
                  <a:pt x="579" y="1769"/>
                  <a:pt x="740" y="2244"/>
                </a:cubicBezTo>
                <a:cubicBezTo>
                  <a:pt x="901" y="2719"/>
                  <a:pt x="919" y="2724"/>
                  <a:pt x="966" y="2850"/>
                </a:cubicBezTo>
              </a:path>
            </a:pathLst>
          </a:custGeom>
          <a:noFill/>
          <a:ln w="28575"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7" name="Freeform 5"/>
          <p:cNvSpPr>
            <a:spLocks/>
          </p:cNvSpPr>
          <p:nvPr/>
        </p:nvSpPr>
        <p:spPr bwMode="auto">
          <a:xfrm>
            <a:off x="3460750" y="1422400"/>
            <a:ext cx="1588" cy="2035175"/>
          </a:xfrm>
          <a:custGeom>
            <a:avLst/>
            <a:gdLst>
              <a:gd name="T0" fmla="*/ 0 w 1"/>
              <a:gd name="T1" fmla="*/ 1282 h 1282"/>
              <a:gd name="T2" fmla="*/ 0 w 1"/>
              <a:gd name="T3" fmla="*/ 0 h 1282"/>
            </a:gdLst>
            <a:ahLst/>
            <a:cxnLst>
              <a:cxn ang="0">
                <a:pos x="T0" y="T1"/>
              </a:cxn>
              <a:cxn ang="0">
                <a:pos x="T2" y="T3"/>
              </a:cxn>
            </a:cxnLst>
            <a:rect l="0" t="0" r="r" b="b"/>
            <a:pathLst>
              <a:path w="1" h="1282">
                <a:moveTo>
                  <a:pt x="0" y="1282"/>
                </a:moveTo>
                <a:lnTo>
                  <a:pt x="0" y="0"/>
                </a:lnTo>
              </a:path>
            </a:pathLst>
          </a:custGeom>
          <a:noFill/>
          <a:ln w="285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8" name="Freeform 6"/>
          <p:cNvSpPr>
            <a:spLocks/>
          </p:cNvSpPr>
          <p:nvPr/>
        </p:nvSpPr>
        <p:spPr bwMode="auto">
          <a:xfrm>
            <a:off x="5013325" y="3889375"/>
            <a:ext cx="1588" cy="2076450"/>
          </a:xfrm>
          <a:custGeom>
            <a:avLst/>
            <a:gdLst>
              <a:gd name="T0" fmla="*/ 0 w 1"/>
              <a:gd name="T1" fmla="*/ 1308 h 1308"/>
              <a:gd name="T2" fmla="*/ 1 w 1"/>
              <a:gd name="T3" fmla="*/ 0 h 1308"/>
            </a:gdLst>
            <a:ahLst/>
            <a:cxnLst>
              <a:cxn ang="0">
                <a:pos x="T0" y="T1"/>
              </a:cxn>
              <a:cxn ang="0">
                <a:pos x="T2" y="T3"/>
              </a:cxn>
            </a:cxnLst>
            <a:rect l="0" t="0" r="r" b="b"/>
            <a:pathLst>
              <a:path w="1" h="1308">
                <a:moveTo>
                  <a:pt x="0" y="1308"/>
                </a:moveTo>
                <a:lnTo>
                  <a:pt x="1"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9" name="Freeform 7"/>
          <p:cNvSpPr>
            <a:spLocks/>
          </p:cNvSpPr>
          <p:nvPr/>
        </p:nvSpPr>
        <p:spPr bwMode="auto">
          <a:xfrm>
            <a:off x="3451225" y="3452813"/>
            <a:ext cx="1628775" cy="514350"/>
          </a:xfrm>
          <a:custGeom>
            <a:avLst/>
            <a:gdLst>
              <a:gd name="T0" fmla="*/ 885 w 919"/>
              <a:gd name="T1" fmla="*/ 310 h 310"/>
              <a:gd name="T2" fmla="*/ 794 w 919"/>
              <a:gd name="T3" fmla="*/ 150 h 310"/>
              <a:gd name="T4" fmla="*/ 136 w 919"/>
              <a:gd name="T5" fmla="*/ 44 h 310"/>
              <a:gd name="T6" fmla="*/ 0 w 919"/>
              <a:gd name="T7" fmla="*/ 0 h 310"/>
            </a:gdLst>
            <a:ahLst/>
            <a:cxnLst>
              <a:cxn ang="0">
                <a:pos x="T0" y="T1"/>
              </a:cxn>
              <a:cxn ang="0">
                <a:pos x="T2" y="T3"/>
              </a:cxn>
              <a:cxn ang="0">
                <a:pos x="T4" y="T5"/>
              </a:cxn>
              <a:cxn ang="0">
                <a:pos x="T6" y="T7"/>
              </a:cxn>
            </a:cxnLst>
            <a:rect l="0" t="0" r="r" b="b"/>
            <a:pathLst>
              <a:path w="919" h="310">
                <a:moveTo>
                  <a:pt x="885" y="310"/>
                </a:moveTo>
                <a:cubicBezTo>
                  <a:pt x="870" y="283"/>
                  <a:pt x="919" y="194"/>
                  <a:pt x="794" y="150"/>
                </a:cubicBezTo>
                <a:cubicBezTo>
                  <a:pt x="669" y="106"/>
                  <a:pt x="268" y="69"/>
                  <a:pt x="136" y="44"/>
                </a:cubicBezTo>
                <a:cubicBezTo>
                  <a:pt x="4" y="19"/>
                  <a:pt x="28" y="9"/>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4" name="Arc 12"/>
          <p:cNvSpPr>
            <a:spLocks/>
          </p:cNvSpPr>
          <p:nvPr/>
        </p:nvSpPr>
        <p:spPr bwMode="auto">
          <a:xfrm rot="15843900" flipH="1" flipV="1">
            <a:off x="4532312" y="1792288"/>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5" name="Arc 13"/>
          <p:cNvSpPr>
            <a:spLocks/>
          </p:cNvSpPr>
          <p:nvPr/>
        </p:nvSpPr>
        <p:spPr bwMode="auto">
          <a:xfrm rot="37732954" flipH="1" flipV="1">
            <a:off x="5824537" y="4254501"/>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6" name="Text Box 14"/>
          <p:cNvSpPr txBox="1">
            <a:spLocks noChangeArrowheads="1"/>
          </p:cNvSpPr>
          <p:nvPr/>
        </p:nvSpPr>
        <p:spPr bwMode="auto">
          <a:xfrm>
            <a:off x="4576763" y="1498600"/>
            <a:ext cx="1443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0066FF"/>
                </a:solidFill>
              </a:rPr>
              <a:t>A4J100</a:t>
            </a:r>
          </a:p>
        </p:txBody>
      </p:sp>
      <p:sp>
        <p:nvSpPr>
          <p:cNvPr id="125967" name="Text Box 15"/>
          <p:cNvSpPr txBox="1">
            <a:spLocks noChangeArrowheads="1"/>
          </p:cNvSpPr>
          <p:nvPr/>
        </p:nvSpPr>
        <p:spPr bwMode="auto">
          <a:xfrm>
            <a:off x="5919788" y="3998913"/>
            <a:ext cx="1443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3300"/>
                </a:solidFill>
              </a:rPr>
              <a:t>AJT100</a:t>
            </a:r>
          </a:p>
        </p:txBody>
      </p:sp>
      <p:sp>
        <p:nvSpPr>
          <p:cNvPr id="125977" name="Arc 25"/>
          <p:cNvSpPr>
            <a:spLocks/>
          </p:cNvSpPr>
          <p:nvPr/>
        </p:nvSpPr>
        <p:spPr bwMode="auto">
          <a:xfrm rot="15843900" flipH="1" flipV="1">
            <a:off x="5135562" y="1843088"/>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8" name="Text Box 26"/>
          <p:cNvSpPr txBox="1">
            <a:spLocks noChangeArrowheads="1"/>
          </p:cNvSpPr>
          <p:nvPr/>
        </p:nvSpPr>
        <p:spPr bwMode="auto">
          <a:xfrm>
            <a:off x="5927725" y="1895475"/>
            <a:ext cx="1443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rgbClr val="0066FF"/>
                </a:solidFill>
              </a:rPr>
              <a:t>A4J200</a:t>
            </a:r>
          </a:p>
        </p:txBody>
      </p:sp>
      <p:sp>
        <p:nvSpPr>
          <p:cNvPr id="125979" name="Text Box 27"/>
          <p:cNvSpPr txBox="1">
            <a:spLocks noChangeArrowheads="1"/>
          </p:cNvSpPr>
          <p:nvPr/>
        </p:nvSpPr>
        <p:spPr bwMode="auto">
          <a:xfrm>
            <a:off x="4827588" y="4214813"/>
            <a:ext cx="369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FF3300"/>
                </a:solidFill>
              </a:rPr>
              <a:t>X</a:t>
            </a:r>
          </a:p>
        </p:txBody>
      </p:sp>
      <p:sp>
        <p:nvSpPr>
          <p:cNvPr id="125982" name="Freeform 30"/>
          <p:cNvSpPr>
            <a:spLocks/>
          </p:cNvSpPr>
          <p:nvPr/>
        </p:nvSpPr>
        <p:spPr bwMode="auto">
          <a:xfrm>
            <a:off x="3616325" y="1427163"/>
            <a:ext cx="2276475" cy="2336800"/>
          </a:xfrm>
          <a:custGeom>
            <a:avLst/>
            <a:gdLst>
              <a:gd name="T0" fmla="*/ 18 w 1718"/>
              <a:gd name="T1" fmla="*/ 0 h 1289"/>
              <a:gd name="T2" fmla="*/ 283 w 1718"/>
              <a:gd name="T3" fmla="*/ 521 h 1289"/>
              <a:gd name="T4" fmla="*/ 1718 w 1718"/>
              <a:gd name="T5" fmla="*/ 1289 h 1289"/>
            </a:gdLst>
            <a:ahLst/>
            <a:cxnLst>
              <a:cxn ang="0">
                <a:pos x="T0" y="T1"/>
              </a:cxn>
              <a:cxn ang="0">
                <a:pos x="T2" y="T3"/>
              </a:cxn>
              <a:cxn ang="0">
                <a:pos x="T4" y="T5"/>
              </a:cxn>
            </a:cxnLst>
            <a:rect l="0" t="0" r="r" b="b"/>
            <a:pathLst>
              <a:path w="1718" h="1289">
                <a:moveTo>
                  <a:pt x="18" y="0"/>
                </a:moveTo>
                <a:cubicBezTo>
                  <a:pt x="62" y="87"/>
                  <a:pt x="0" y="306"/>
                  <a:pt x="283" y="521"/>
                </a:cubicBezTo>
                <a:cubicBezTo>
                  <a:pt x="566" y="736"/>
                  <a:pt x="1419" y="1129"/>
                  <a:pt x="1718" y="1289"/>
                </a:cubicBez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6" name="Arc 34"/>
          <p:cNvSpPr>
            <a:spLocks/>
          </p:cNvSpPr>
          <p:nvPr/>
        </p:nvSpPr>
        <p:spPr bwMode="auto">
          <a:xfrm rot="15843900" flipH="1" flipV="1">
            <a:off x="5897562" y="2808288"/>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7" name="Text Box 35"/>
          <p:cNvSpPr txBox="1">
            <a:spLocks noChangeArrowheads="1"/>
          </p:cNvSpPr>
          <p:nvPr/>
        </p:nvSpPr>
        <p:spPr bwMode="auto">
          <a:xfrm>
            <a:off x="5927725" y="2446338"/>
            <a:ext cx="1443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NEMA Class 20 overload relay</a:t>
            </a:r>
          </a:p>
        </p:txBody>
      </p:sp>
      <p:sp>
        <p:nvSpPr>
          <p:cNvPr id="19" name="Title 1">
            <a:extLst>
              <a:ext uri="{FF2B5EF4-FFF2-40B4-BE49-F238E27FC236}">
                <a16:creationId xmlns:a16="http://schemas.microsoft.com/office/drawing/2014/main" id="{18A7D2EE-3E5F-43F0-AFB0-32694A91E5AF}"/>
              </a:ext>
            </a:extLst>
          </p:cNvPr>
          <p:cNvSpPr txBox="1">
            <a:spLocks/>
          </p:cNvSpPr>
          <p:nvPr/>
        </p:nvSpPr>
        <p:spPr>
          <a:xfrm>
            <a:off x="304799" y="397112"/>
            <a:ext cx="8381995" cy="671081"/>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Time-Delay vs. Fast Acting</a:t>
            </a:r>
          </a:p>
        </p:txBody>
      </p:sp>
    </p:spTree>
    <p:extLst>
      <p:ext uri="{BB962C8B-B14F-4D97-AF65-F5344CB8AC3E}">
        <p14:creationId xmlns:p14="http://schemas.microsoft.com/office/powerpoint/2010/main" val="1931159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5962"/>
                                        </p:tgtEl>
                                        <p:attrNameLst>
                                          <p:attrName>style.visibility</p:attrName>
                                        </p:attrNameLst>
                                      </p:cBhvr>
                                      <p:to>
                                        <p:strVal val="visible"/>
                                      </p:to>
                                    </p:set>
                                    <p:animEffect transition="in" filter="box(in)">
                                      <p:cBhvr>
                                        <p:cTn id="7" dur="500"/>
                                        <p:tgtEl>
                                          <p:spTgt spid="125962"/>
                                        </p:tgtEl>
                                      </p:cBhvr>
                                    </p:animEffect>
                                  </p:childTnLst>
                                </p:cTn>
                              </p:par>
                            </p:childTnLst>
                          </p:cTn>
                        </p:par>
                        <p:par>
                          <p:cTn id="8" fill="hold" nodeType="afterGroup">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125965"/>
                                        </p:tgtEl>
                                        <p:attrNameLst>
                                          <p:attrName>style.visibility</p:attrName>
                                        </p:attrNameLst>
                                      </p:cBhvr>
                                      <p:to>
                                        <p:strVal val="visible"/>
                                      </p:to>
                                    </p:set>
                                    <p:animEffect transition="in" filter="strips(upRight)">
                                      <p:cBhvr>
                                        <p:cTn id="11" dur="500"/>
                                        <p:tgtEl>
                                          <p:spTgt spid="125965"/>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5967"/>
                                        </p:tgtEl>
                                        <p:attrNameLst>
                                          <p:attrName>style.visibility</p:attrName>
                                        </p:attrNameLst>
                                      </p:cBhvr>
                                      <p:to>
                                        <p:strVal val="visible"/>
                                      </p:to>
                                    </p:set>
                                    <p:animEffect transition="in" filter="wipe(up)">
                                      <p:cBhvr>
                                        <p:cTn id="15" dur="500"/>
                                        <p:tgtEl>
                                          <p:spTgt spid="125967"/>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25963"/>
                                        </p:tgtEl>
                                        <p:attrNameLst>
                                          <p:attrName>style.visibility</p:attrName>
                                        </p:attrNameLst>
                                      </p:cBhvr>
                                      <p:to>
                                        <p:strVal val="visible"/>
                                      </p:to>
                                    </p:set>
                                    <p:animEffect transition="in" filter="wipe(down)">
                                      <p:cBhvr>
                                        <p:cTn id="19" dur="500"/>
                                        <p:tgtEl>
                                          <p:spTgt spid="125963"/>
                                        </p:tgtEl>
                                      </p:cBhvr>
                                    </p:animEffect>
                                  </p:childTnLst>
                                </p:cTn>
                              </p:par>
                            </p:childTnLst>
                          </p:cTn>
                        </p:par>
                        <p:par>
                          <p:cTn id="20" fill="hold" nodeType="afterGroup">
                            <p:stCondLst>
                              <p:cond delay="2000"/>
                            </p:stCondLst>
                            <p:childTnLst>
                              <p:par>
                                <p:cTn id="21" presetID="18" presetClass="entr" presetSubtype="3" fill="hold" grpId="0" nodeType="afterEffect">
                                  <p:stCondLst>
                                    <p:cond delay="0"/>
                                  </p:stCondLst>
                                  <p:childTnLst>
                                    <p:set>
                                      <p:cBhvr>
                                        <p:cTn id="22" dur="1" fill="hold">
                                          <p:stCondLst>
                                            <p:cond delay="0"/>
                                          </p:stCondLst>
                                        </p:cTn>
                                        <p:tgtEl>
                                          <p:spTgt spid="125964"/>
                                        </p:tgtEl>
                                        <p:attrNameLst>
                                          <p:attrName>style.visibility</p:attrName>
                                        </p:attrNameLst>
                                      </p:cBhvr>
                                      <p:to>
                                        <p:strVal val="visible"/>
                                      </p:to>
                                    </p:set>
                                    <p:animEffect transition="in" filter="strips(upRight)">
                                      <p:cBhvr>
                                        <p:cTn id="23" dur="500"/>
                                        <p:tgtEl>
                                          <p:spTgt spid="12596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25966"/>
                                        </p:tgtEl>
                                        <p:attrNameLst>
                                          <p:attrName>style.visibility</p:attrName>
                                        </p:attrNameLst>
                                      </p:cBhvr>
                                      <p:to>
                                        <p:strVal val="visible"/>
                                      </p:to>
                                    </p:set>
                                    <p:animEffect transition="in" filter="wipe(up)">
                                      <p:cBhvr>
                                        <p:cTn id="27" dur="500"/>
                                        <p:tgtEl>
                                          <p:spTgt spid="125966"/>
                                        </p:tgtEl>
                                      </p:cBhvr>
                                    </p:animEffect>
                                  </p:child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25982"/>
                                        </p:tgtEl>
                                        <p:attrNameLst>
                                          <p:attrName>style.visibility</p:attrName>
                                        </p:attrNameLst>
                                      </p:cBhvr>
                                      <p:to>
                                        <p:strVal val="visible"/>
                                      </p:to>
                                    </p:set>
                                    <p:animEffect transition="in" filter="wipe(up)">
                                      <p:cBhvr>
                                        <p:cTn id="31" dur="500"/>
                                        <p:tgtEl>
                                          <p:spTgt spid="125982"/>
                                        </p:tgtEl>
                                      </p:cBhvr>
                                    </p:animEffect>
                                  </p:childTnLst>
                                </p:cTn>
                              </p:par>
                            </p:childTnLst>
                          </p:cTn>
                        </p:par>
                        <p:par>
                          <p:cTn id="32" fill="hold" nodeType="afterGroup">
                            <p:stCondLst>
                              <p:cond delay="3500"/>
                            </p:stCondLst>
                            <p:childTnLst>
                              <p:par>
                                <p:cTn id="33" presetID="18" presetClass="entr" presetSubtype="3" fill="hold" grpId="0" nodeType="afterEffect">
                                  <p:stCondLst>
                                    <p:cond delay="0"/>
                                  </p:stCondLst>
                                  <p:childTnLst>
                                    <p:set>
                                      <p:cBhvr>
                                        <p:cTn id="34" dur="1" fill="hold">
                                          <p:stCondLst>
                                            <p:cond delay="0"/>
                                          </p:stCondLst>
                                        </p:cTn>
                                        <p:tgtEl>
                                          <p:spTgt spid="125986"/>
                                        </p:tgtEl>
                                        <p:attrNameLst>
                                          <p:attrName>style.visibility</p:attrName>
                                        </p:attrNameLst>
                                      </p:cBhvr>
                                      <p:to>
                                        <p:strVal val="visible"/>
                                      </p:to>
                                    </p:set>
                                    <p:animEffect transition="in" filter="strips(upRight)">
                                      <p:cBhvr>
                                        <p:cTn id="35" dur="500"/>
                                        <p:tgtEl>
                                          <p:spTgt spid="125986"/>
                                        </p:tgtEl>
                                      </p:cBhvr>
                                    </p:animEffect>
                                  </p:childTnLst>
                                </p:cTn>
                              </p:par>
                            </p:childTnLst>
                          </p:cTn>
                        </p:par>
                        <p:par>
                          <p:cTn id="36" fill="hold" nodeType="afterGroup">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25987"/>
                                        </p:tgtEl>
                                        <p:attrNameLst>
                                          <p:attrName>style.visibility</p:attrName>
                                        </p:attrNameLst>
                                      </p:cBhvr>
                                      <p:to>
                                        <p:strVal val="visible"/>
                                      </p:to>
                                    </p:set>
                                    <p:animEffect transition="in" filter="wipe(up)">
                                      <p:cBhvr>
                                        <p:cTn id="39" dur="500"/>
                                        <p:tgtEl>
                                          <p:spTgt spid="12598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5958"/>
                                        </p:tgtEl>
                                        <p:attrNameLst>
                                          <p:attrName>style.visibility</p:attrName>
                                        </p:attrNameLst>
                                      </p:cBhvr>
                                      <p:to>
                                        <p:strVal val="visible"/>
                                      </p:to>
                                    </p:set>
                                    <p:animEffect transition="in" filter="wipe(down)">
                                      <p:cBhvr>
                                        <p:cTn id="44" dur="500"/>
                                        <p:tgtEl>
                                          <p:spTgt spid="125958"/>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25959"/>
                                        </p:tgtEl>
                                        <p:attrNameLst>
                                          <p:attrName>style.visibility</p:attrName>
                                        </p:attrNameLst>
                                      </p:cBhvr>
                                      <p:to>
                                        <p:strVal val="visible"/>
                                      </p:to>
                                    </p:set>
                                    <p:animEffect transition="in" filter="wipe(down)">
                                      <p:cBhvr>
                                        <p:cTn id="48" dur="500"/>
                                        <p:tgtEl>
                                          <p:spTgt spid="125959"/>
                                        </p:tgtEl>
                                      </p:cBhvr>
                                    </p:animEffect>
                                  </p:childTnLst>
                                </p:cTn>
                              </p:par>
                            </p:childTnLst>
                          </p:cTn>
                        </p:par>
                        <p:par>
                          <p:cTn id="49" fill="hold" nodeType="afterGroup">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125957"/>
                                        </p:tgtEl>
                                        <p:attrNameLst>
                                          <p:attrName>style.visibility</p:attrName>
                                        </p:attrNameLst>
                                      </p:cBhvr>
                                      <p:to>
                                        <p:strVal val="visible"/>
                                      </p:to>
                                    </p:set>
                                    <p:animEffect transition="in" filter="wipe(down)">
                                      <p:cBhvr>
                                        <p:cTn id="52" dur="500"/>
                                        <p:tgtEl>
                                          <p:spTgt spid="125957"/>
                                        </p:tgtEl>
                                      </p:cBhvr>
                                    </p:animEffect>
                                  </p:childTnLst>
                                </p:cTn>
                              </p:par>
                            </p:childTnLst>
                          </p:cTn>
                        </p:par>
                        <p:par>
                          <p:cTn id="53" fill="hold" nodeType="afterGroup">
                            <p:stCondLst>
                              <p:cond delay="1500"/>
                            </p:stCondLst>
                            <p:childTnLst>
                              <p:par>
                                <p:cTn id="54" presetID="23" presetClass="entr" presetSubtype="32" fill="hold" grpId="0" nodeType="afterEffect">
                                  <p:stCondLst>
                                    <p:cond delay="0"/>
                                  </p:stCondLst>
                                  <p:childTnLst>
                                    <p:set>
                                      <p:cBhvr>
                                        <p:cTn id="55" dur="1" fill="hold">
                                          <p:stCondLst>
                                            <p:cond delay="0"/>
                                          </p:stCondLst>
                                        </p:cTn>
                                        <p:tgtEl>
                                          <p:spTgt spid="125979"/>
                                        </p:tgtEl>
                                        <p:attrNameLst>
                                          <p:attrName>style.visibility</p:attrName>
                                        </p:attrNameLst>
                                      </p:cBhvr>
                                      <p:to>
                                        <p:strVal val="visible"/>
                                      </p:to>
                                    </p:set>
                                    <p:anim calcmode="lin" valueType="num">
                                      <p:cBhvr>
                                        <p:cTn id="56" dur="500" fill="hold"/>
                                        <p:tgtEl>
                                          <p:spTgt spid="125979"/>
                                        </p:tgtEl>
                                        <p:attrNameLst>
                                          <p:attrName>ppt_w</p:attrName>
                                        </p:attrNameLst>
                                      </p:cBhvr>
                                      <p:tavLst>
                                        <p:tav tm="0">
                                          <p:val>
                                            <p:strVal val="4*#ppt_w"/>
                                          </p:val>
                                        </p:tav>
                                        <p:tav tm="100000">
                                          <p:val>
                                            <p:strVal val="#ppt_w"/>
                                          </p:val>
                                        </p:tav>
                                      </p:tavLst>
                                    </p:anim>
                                    <p:anim calcmode="lin" valueType="num">
                                      <p:cBhvr>
                                        <p:cTn id="57" dur="500" fill="hold"/>
                                        <p:tgtEl>
                                          <p:spTgt spid="125979"/>
                                        </p:tgtEl>
                                        <p:attrNameLst>
                                          <p:attrName>ppt_h</p:attrName>
                                        </p:attrNameLst>
                                      </p:cBhvr>
                                      <p:tavLst>
                                        <p:tav tm="0">
                                          <p:val>
                                            <p:strVal val="4*#ppt_h"/>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grpId="1" nodeType="clickEffect">
                                  <p:stCondLst>
                                    <p:cond delay="0"/>
                                  </p:stCondLst>
                                  <p:childTnLst>
                                    <p:animEffect transition="out" filter="fade">
                                      <p:cBhvr>
                                        <p:cTn id="61" dur="2000"/>
                                        <p:tgtEl>
                                          <p:spTgt spid="125963"/>
                                        </p:tgtEl>
                                      </p:cBhvr>
                                    </p:animEffect>
                                    <p:set>
                                      <p:cBhvr>
                                        <p:cTn id="62" dur="1" fill="hold">
                                          <p:stCondLst>
                                            <p:cond delay="1999"/>
                                          </p:stCondLst>
                                        </p:cTn>
                                        <p:tgtEl>
                                          <p:spTgt spid="12596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125964"/>
                                        </p:tgtEl>
                                      </p:cBhvr>
                                    </p:animEffect>
                                    <p:set>
                                      <p:cBhvr>
                                        <p:cTn id="65" dur="1" fill="hold">
                                          <p:stCondLst>
                                            <p:cond delay="1999"/>
                                          </p:stCondLst>
                                        </p:cTn>
                                        <p:tgtEl>
                                          <p:spTgt spid="12596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125966"/>
                                        </p:tgtEl>
                                      </p:cBhvr>
                                    </p:animEffect>
                                    <p:set>
                                      <p:cBhvr>
                                        <p:cTn id="68" dur="1" fill="hold">
                                          <p:stCondLst>
                                            <p:cond delay="1999"/>
                                          </p:stCondLst>
                                        </p:cTn>
                                        <p:tgtEl>
                                          <p:spTgt spid="12596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125979"/>
                                        </p:tgtEl>
                                      </p:cBhvr>
                                    </p:animEffect>
                                    <p:set>
                                      <p:cBhvr>
                                        <p:cTn id="71" dur="1" fill="hold">
                                          <p:stCondLst>
                                            <p:cond delay="1999"/>
                                          </p:stCondLst>
                                        </p:cTn>
                                        <p:tgtEl>
                                          <p:spTgt spid="125979"/>
                                        </p:tgtEl>
                                        <p:attrNameLst>
                                          <p:attrName>style.visibility</p:attrName>
                                        </p:attrNameLst>
                                      </p:cBhvr>
                                      <p:to>
                                        <p:strVal val="hidden"/>
                                      </p:to>
                                    </p:set>
                                  </p:childTnLst>
                                </p:cTn>
                              </p:par>
                            </p:childTnLst>
                          </p:cTn>
                        </p:par>
                        <p:par>
                          <p:cTn id="72" fill="hold" nodeType="afterGroup">
                            <p:stCondLst>
                              <p:cond delay="2000"/>
                            </p:stCondLst>
                            <p:childTnLst>
                              <p:par>
                                <p:cTn id="73" presetID="22" presetClass="entr" presetSubtype="4" fill="hold" grpId="0" nodeType="afterEffect">
                                  <p:stCondLst>
                                    <p:cond delay="0"/>
                                  </p:stCondLst>
                                  <p:childTnLst>
                                    <p:set>
                                      <p:cBhvr>
                                        <p:cTn id="74" dur="1" fill="hold">
                                          <p:stCondLst>
                                            <p:cond delay="0"/>
                                          </p:stCondLst>
                                        </p:cTn>
                                        <p:tgtEl>
                                          <p:spTgt spid="125976"/>
                                        </p:tgtEl>
                                        <p:attrNameLst>
                                          <p:attrName>style.visibility</p:attrName>
                                        </p:attrNameLst>
                                      </p:cBhvr>
                                      <p:to>
                                        <p:strVal val="visible"/>
                                      </p:to>
                                    </p:set>
                                    <p:animEffect transition="in" filter="wipe(down)">
                                      <p:cBhvr>
                                        <p:cTn id="75" dur="500"/>
                                        <p:tgtEl>
                                          <p:spTgt spid="125976"/>
                                        </p:tgtEl>
                                      </p:cBhvr>
                                    </p:animEffect>
                                  </p:childTnLst>
                                </p:cTn>
                              </p:par>
                            </p:childTnLst>
                          </p:cTn>
                        </p:par>
                        <p:par>
                          <p:cTn id="76" fill="hold" nodeType="afterGroup">
                            <p:stCondLst>
                              <p:cond delay="2500"/>
                            </p:stCondLst>
                            <p:childTnLst>
                              <p:par>
                                <p:cTn id="77" presetID="18" presetClass="entr" presetSubtype="3" fill="hold" grpId="0" nodeType="afterEffect">
                                  <p:stCondLst>
                                    <p:cond delay="0"/>
                                  </p:stCondLst>
                                  <p:childTnLst>
                                    <p:set>
                                      <p:cBhvr>
                                        <p:cTn id="78" dur="1" fill="hold">
                                          <p:stCondLst>
                                            <p:cond delay="0"/>
                                          </p:stCondLst>
                                        </p:cTn>
                                        <p:tgtEl>
                                          <p:spTgt spid="125977"/>
                                        </p:tgtEl>
                                        <p:attrNameLst>
                                          <p:attrName>style.visibility</p:attrName>
                                        </p:attrNameLst>
                                      </p:cBhvr>
                                      <p:to>
                                        <p:strVal val="visible"/>
                                      </p:to>
                                    </p:set>
                                    <p:animEffect transition="in" filter="strips(upRight)">
                                      <p:cBhvr>
                                        <p:cTn id="79" dur="500"/>
                                        <p:tgtEl>
                                          <p:spTgt spid="125977"/>
                                        </p:tgtEl>
                                      </p:cBhvr>
                                    </p:animEffect>
                                  </p:childTnLst>
                                </p:cTn>
                              </p:par>
                            </p:childTnLst>
                          </p:cTn>
                        </p:par>
                        <p:par>
                          <p:cTn id="80" fill="hold" nodeType="afterGroup">
                            <p:stCondLst>
                              <p:cond delay="3000"/>
                            </p:stCondLst>
                            <p:childTnLst>
                              <p:par>
                                <p:cTn id="81" presetID="22" presetClass="entr" presetSubtype="1" fill="hold" grpId="0" nodeType="afterEffect">
                                  <p:stCondLst>
                                    <p:cond delay="0"/>
                                  </p:stCondLst>
                                  <p:childTnLst>
                                    <p:set>
                                      <p:cBhvr>
                                        <p:cTn id="82" dur="1" fill="hold">
                                          <p:stCondLst>
                                            <p:cond delay="0"/>
                                          </p:stCondLst>
                                        </p:cTn>
                                        <p:tgtEl>
                                          <p:spTgt spid="125978"/>
                                        </p:tgtEl>
                                        <p:attrNameLst>
                                          <p:attrName>style.visibility</p:attrName>
                                        </p:attrNameLst>
                                      </p:cBhvr>
                                      <p:to>
                                        <p:strVal val="visible"/>
                                      </p:to>
                                    </p:set>
                                    <p:animEffect transition="in" filter="wipe(up)">
                                      <p:cBhvr>
                                        <p:cTn id="83" dur="500"/>
                                        <p:tgtEl>
                                          <p:spTgt spid="125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3" grpId="0" animBg="1"/>
      <p:bldP spid="125963" grpId="1" animBg="1"/>
      <p:bldP spid="125962" grpId="0" animBg="1"/>
      <p:bldP spid="125976" grpId="0" animBg="1"/>
      <p:bldP spid="125957" grpId="0" animBg="1"/>
      <p:bldP spid="125958" grpId="0" animBg="1"/>
      <p:bldP spid="125959" grpId="0" animBg="1"/>
      <p:bldP spid="125964" grpId="0" animBg="1"/>
      <p:bldP spid="125964" grpId="1" animBg="1"/>
      <p:bldP spid="125965" grpId="0" animBg="1"/>
      <p:bldP spid="125966" grpId="0" autoUpdateAnimBg="0"/>
      <p:bldP spid="125966" grpId="1"/>
      <p:bldP spid="125967" grpId="0" autoUpdateAnimBg="0"/>
      <p:bldP spid="125977" grpId="0" animBg="1"/>
      <p:bldP spid="125978" grpId="0" autoUpdateAnimBg="0"/>
      <p:bldP spid="125979" grpId="0" autoUpdateAnimBg="0"/>
      <p:bldP spid="125979" grpId="1"/>
      <p:bldP spid="125982" grpId="0" animBg="1"/>
      <p:bldP spid="125986" grpId="0" animBg="1"/>
      <p:bldP spid="12598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13"/>
          <p:cNvSpPr>
            <a:spLocks noChangeArrowheads="1"/>
          </p:cNvSpPr>
          <p:nvPr/>
        </p:nvSpPr>
        <p:spPr bwMode="auto">
          <a:xfrm>
            <a:off x="2054225" y="1539875"/>
            <a:ext cx="444500" cy="3937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30000"/>
              </a:spcBef>
              <a:buSzPct val="80000"/>
              <a:buBlip>
                <a:blip r:embed="rId11"/>
              </a:buBlip>
              <a:defRPr sz="2000">
                <a:solidFill>
                  <a:srgbClr val="72797F"/>
                </a:solidFill>
                <a:latin typeface="Arial" charset="0"/>
                <a:cs typeface="Times New Roman" pitchFamily="18" charset="0"/>
              </a:defRPr>
            </a:lvl1pPr>
            <a:lvl2pPr marL="742950" indent="-285750" algn="l" eaLnBrk="0" hangingPunct="0">
              <a:spcBef>
                <a:spcPct val="30000"/>
              </a:spcBef>
              <a:buChar char="–"/>
              <a:defRPr>
                <a:solidFill>
                  <a:schemeClr val="tx1"/>
                </a:solidFill>
                <a:latin typeface="Arial" charset="0"/>
                <a:cs typeface="Times New Roman" pitchFamily="18" charset="0"/>
              </a:defRPr>
            </a:lvl2pPr>
            <a:lvl3pPr marL="1143000" indent="-228600" algn="l" eaLnBrk="0" hangingPunct="0">
              <a:spcBef>
                <a:spcPct val="30000"/>
              </a:spcBef>
              <a:buChar char="•"/>
              <a:defRPr sz="1600">
                <a:solidFill>
                  <a:schemeClr val="tx1"/>
                </a:solidFill>
                <a:latin typeface="Arial" charset="0"/>
                <a:cs typeface="Times New Roman" pitchFamily="18" charset="0"/>
              </a:defRPr>
            </a:lvl3pPr>
            <a:lvl4pPr marL="1600200" indent="-228600" algn="l" eaLnBrk="0" hangingPunct="0">
              <a:spcBef>
                <a:spcPct val="20000"/>
              </a:spcBef>
              <a:buChar char="–"/>
              <a:defRPr sz="1400">
                <a:solidFill>
                  <a:schemeClr val="tx1"/>
                </a:solidFill>
                <a:latin typeface="Arial" charset="0"/>
                <a:cs typeface="Times New Roman" pitchFamily="18" charset="0"/>
              </a:defRPr>
            </a:lvl4pPr>
            <a:lvl5pPr marL="2057400" indent="-228600" algn="l" eaLnBrk="0" hangingPunct="0">
              <a:spcBef>
                <a:spcPct val="20000"/>
              </a:spcBef>
              <a:buChar char="»"/>
              <a:defRPr sz="14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14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14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14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1400">
                <a:solidFill>
                  <a:schemeClr val="tx1"/>
                </a:solidFill>
                <a:latin typeface="Arial" charset="0"/>
                <a:cs typeface="Times New Roman" pitchFamily="18" charset="0"/>
              </a:defRPr>
            </a:lvl9pPr>
          </a:lstStyle>
          <a:p>
            <a:pPr eaLnBrk="1" hangingPunct="1">
              <a:spcBef>
                <a:spcPct val="0"/>
              </a:spcBef>
              <a:buSzTx/>
              <a:buFontTx/>
              <a:buNone/>
            </a:pPr>
            <a:endParaRPr lang="en-US" altLang="en-US" b="0">
              <a:cs typeface="Arial" charset="0"/>
            </a:endParaRPr>
          </a:p>
        </p:txBody>
      </p:sp>
      <p:pic>
        <p:nvPicPr>
          <p:cNvPr id="43011" name="Picture 50"/>
          <p:cNvPicPr>
            <a:picLocks noChangeAspect="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1828800" y="1676400"/>
            <a:ext cx="5464175"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itle 1"/>
          <p:cNvSpPr>
            <a:spLocks noGrp="1"/>
          </p:cNvSpPr>
          <p:nvPr>
            <p:ph type="title" idx="4294967295"/>
          </p:nvPr>
        </p:nvSpPr>
        <p:spPr/>
        <p:txBody>
          <a:bodyPr/>
          <a:lstStyle/>
          <a:p>
            <a:pPr eaLnBrk="1" hangingPunct="1"/>
            <a:r>
              <a:rPr lang="en-US" altLang="en-US" dirty="0"/>
              <a:t>Transformer Characteristics</a:t>
            </a:r>
          </a:p>
        </p:txBody>
      </p:sp>
      <p:grpSp>
        <p:nvGrpSpPr>
          <p:cNvPr id="63" name="Group 62"/>
          <p:cNvGrpSpPr>
            <a:grpSpLocks/>
          </p:cNvGrpSpPr>
          <p:nvPr>
            <p:custDataLst>
              <p:tags r:id="rId3"/>
            </p:custDataLst>
          </p:nvPr>
        </p:nvGrpSpPr>
        <p:grpSpPr bwMode="auto">
          <a:xfrm>
            <a:off x="1870075" y="2971800"/>
            <a:ext cx="3446463" cy="1485900"/>
            <a:chOff x="5486401" y="1840468"/>
            <a:chExt cx="3425463" cy="1485997"/>
          </a:xfrm>
        </p:grpSpPr>
        <p:pic>
          <p:nvPicPr>
            <p:cNvPr id="43021" name="Picture 57"/>
            <p:cNvPicPr>
              <a:picLocks noChangeAspect="1"/>
            </p:cNvPicPr>
            <p:nvPr/>
          </p:nvPicPr>
          <p:blipFill>
            <a:blip r:embed="rId13">
              <a:extLst>
                <a:ext uri="{28A0092B-C50C-407E-A947-70E740481C1C}">
                  <a14:useLocalDpi xmlns:a14="http://schemas.microsoft.com/office/drawing/2010/main" val="0"/>
                </a:ext>
              </a:extLst>
            </a:blip>
            <a:srcRect t="26508" r="24112"/>
            <a:stretch>
              <a:fillRect/>
            </a:stretch>
          </p:blipFill>
          <p:spPr bwMode="auto">
            <a:xfrm>
              <a:off x="5486401" y="2142699"/>
              <a:ext cx="3302758" cy="100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TextBox 58"/>
            <p:cNvSpPr txBox="1">
              <a:spLocks noChangeArrowheads="1"/>
            </p:cNvSpPr>
            <p:nvPr/>
          </p:nvSpPr>
          <p:spPr bwMode="auto">
            <a:xfrm>
              <a:off x="6934200" y="1840468"/>
              <a:ext cx="1977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30000"/>
                </a:spcBef>
                <a:buSzPct val="80000"/>
                <a:buBlip>
                  <a:blip r:embed="rId11"/>
                </a:buBlip>
                <a:defRPr sz="2000">
                  <a:solidFill>
                    <a:srgbClr val="72797F"/>
                  </a:solidFill>
                  <a:latin typeface="Arial" charset="0"/>
                  <a:cs typeface="Times New Roman" pitchFamily="18" charset="0"/>
                </a:defRPr>
              </a:lvl1pPr>
              <a:lvl2pPr marL="742950" indent="-285750" algn="l" eaLnBrk="0" hangingPunct="0">
                <a:spcBef>
                  <a:spcPct val="30000"/>
                </a:spcBef>
                <a:buChar char="–"/>
                <a:defRPr>
                  <a:solidFill>
                    <a:schemeClr val="tx1"/>
                  </a:solidFill>
                  <a:latin typeface="Arial" charset="0"/>
                  <a:cs typeface="Times New Roman" pitchFamily="18" charset="0"/>
                </a:defRPr>
              </a:lvl2pPr>
              <a:lvl3pPr marL="1143000" indent="-228600" algn="l" eaLnBrk="0" hangingPunct="0">
                <a:spcBef>
                  <a:spcPct val="30000"/>
                </a:spcBef>
                <a:buChar char="•"/>
                <a:defRPr sz="1600">
                  <a:solidFill>
                    <a:schemeClr val="tx1"/>
                  </a:solidFill>
                  <a:latin typeface="Arial" charset="0"/>
                  <a:cs typeface="Times New Roman" pitchFamily="18" charset="0"/>
                </a:defRPr>
              </a:lvl3pPr>
              <a:lvl4pPr marL="1600200" indent="-228600" algn="l" eaLnBrk="0" hangingPunct="0">
                <a:spcBef>
                  <a:spcPct val="20000"/>
                </a:spcBef>
                <a:buChar char="–"/>
                <a:defRPr sz="1400">
                  <a:solidFill>
                    <a:schemeClr val="tx1"/>
                  </a:solidFill>
                  <a:latin typeface="Arial" charset="0"/>
                  <a:cs typeface="Times New Roman" pitchFamily="18" charset="0"/>
                </a:defRPr>
              </a:lvl4pPr>
              <a:lvl5pPr marL="2057400" indent="-228600" algn="l" eaLnBrk="0" hangingPunct="0">
                <a:spcBef>
                  <a:spcPct val="20000"/>
                </a:spcBef>
                <a:buChar char="»"/>
                <a:defRPr sz="14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14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14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14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1400">
                  <a:solidFill>
                    <a:schemeClr val="tx1"/>
                  </a:solidFill>
                  <a:latin typeface="Arial" charset="0"/>
                  <a:cs typeface="Times New Roman" pitchFamily="18" charset="0"/>
                </a:defRPr>
              </a:lvl9pPr>
            </a:lstStyle>
            <a:p>
              <a:pPr eaLnBrk="1" hangingPunct="1">
                <a:spcBef>
                  <a:spcPct val="0"/>
                </a:spcBef>
                <a:buSzTx/>
                <a:buFontTx/>
                <a:buNone/>
              </a:pPr>
              <a:r>
                <a:rPr lang="en-US" altLang="en-US" sz="1800" b="0">
                  <a:cs typeface="Arial" charset="0"/>
                </a:rPr>
                <a:t>12 X FLA (RMS)</a:t>
              </a:r>
            </a:p>
          </p:txBody>
        </p:sp>
        <p:cxnSp>
          <p:nvCxnSpPr>
            <p:cNvPr id="61" name="Straight Connector 60"/>
            <p:cNvCxnSpPr/>
            <p:nvPr/>
          </p:nvCxnSpPr>
          <p:spPr>
            <a:xfrm>
              <a:off x="8763548" y="2542189"/>
              <a:ext cx="0" cy="784276"/>
            </a:xfrm>
            <a:prstGeom prst="line">
              <a:avLst/>
            </a:prstGeom>
            <a:ln w="38100">
              <a:solidFill>
                <a:srgbClr val="EC741B"/>
              </a:solidFill>
            </a:ln>
          </p:spPr>
          <p:style>
            <a:lnRef idx="1">
              <a:schemeClr val="accent1"/>
            </a:lnRef>
            <a:fillRef idx="0">
              <a:schemeClr val="accent1"/>
            </a:fillRef>
            <a:effectRef idx="0">
              <a:schemeClr val="accent1"/>
            </a:effectRef>
            <a:fontRef idx="minor">
              <a:schemeClr val="tx1"/>
            </a:fontRef>
          </p:style>
        </p:cxnSp>
      </p:grpSp>
      <p:pic>
        <p:nvPicPr>
          <p:cNvPr id="43014" name="Picture 4" hidden="1"/>
          <p:cNvPicPr>
            <a:picLocks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l="1152" t="2196" r="1729" b="3406"/>
          <a:stretch>
            <a:fillRect/>
          </a:stretch>
        </p:blipFill>
        <p:spPr bwMode="auto">
          <a:xfrm rot="60000">
            <a:off x="1485900" y="1193800"/>
            <a:ext cx="588645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Oval 12"/>
          <p:cNvSpPr>
            <a:spLocks noChangeArrowheads="1"/>
          </p:cNvSpPr>
          <p:nvPr/>
        </p:nvSpPr>
        <p:spPr bwMode="auto">
          <a:xfrm>
            <a:off x="7070725" y="4549775"/>
            <a:ext cx="444500" cy="330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30000"/>
              </a:spcBef>
              <a:buSzPct val="80000"/>
              <a:buBlip>
                <a:blip r:embed="rId11"/>
              </a:buBlip>
              <a:defRPr sz="2000">
                <a:solidFill>
                  <a:srgbClr val="72797F"/>
                </a:solidFill>
                <a:latin typeface="Arial" charset="0"/>
                <a:cs typeface="Times New Roman" pitchFamily="18" charset="0"/>
              </a:defRPr>
            </a:lvl1pPr>
            <a:lvl2pPr marL="742950" indent="-285750" algn="l" eaLnBrk="0" hangingPunct="0">
              <a:spcBef>
                <a:spcPct val="30000"/>
              </a:spcBef>
              <a:buChar char="–"/>
              <a:defRPr>
                <a:solidFill>
                  <a:schemeClr val="tx1"/>
                </a:solidFill>
                <a:latin typeface="Arial" charset="0"/>
                <a:cs typeface="Times New Roman" pitchFamily="18" charset="0"/>
              </a:defRPr>
            </a:lvl2pPr>
            <a:lvl3pPr marL="1143000" indent="-228600" algn="l" eaLnBrk="0" hangingPunct="0">
              <a:spcBef>
                <a:spcPct val="30000"/>
              </a:spcBef>
              <a:buChar char="•"/>
              <a:defRPr sz="1600">
                <a:solidFill>
                  <a:schemeClr val="tx1"/>
                </a:solidFill>
                <a:latin typeface="Arial" charset="0"/>
                <a:cs typeface="Times New Roman" pitchFamily="18" charset="0"/>
              </a:defRPr>
            </a:lvl3pPr>
            <a:lvl4pPr marL="1600200" indent="-228600" algn="l" eaLnBrk="0" hangingPunct="0">
              <a:spcBef>
                <a:spcPct val="20000"/>
              </a:spcBef>
              <a:buChar char="–"/>
              <a:defRPr sz="1400">
                <a:solidFill>
                  <a:schemeClr val="tx1"/>
                </a:solidFill>
                <a:latin typeface="Arial" charset="0"/>
                <a:cs typeface="Times New Roman" pitchFamily="18" charset="0"/>
              </a:defRPr>
            </a:lvl4pPr>
            <a:lvl5pPr marL="2057400" indent="-228600" algn="l" eaLnBrk="0" hangingPunct="0">
              <a:spcBef>
                <a:spcPct val="20000"/>
              </a:spcBef>
              <a:buChar char="»"/>
              <a:defRPr sz="14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14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14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14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1400">
                <a:solidFill>
                  <a:schemeClr val="tx1"/>
                </a:solidFill>
                <a:latin typeface="Arial" charset="0"/>
                <a:cs typeface="Times New Roman" pitchFamily="18" charset="0"/>
              </a:defRPr>
            </a:lvl9pPr>
          </a:lstStyle>
          <a:p>
            <a:pPr eaLnBrk="1" hangingPunct="1">
              <a:spcBef>
                <a:spcPct val="0"/>
              </a:spcBef>
              <a:buSzTx/>
              <a:buFontTx/>
              <a:buNone/>
            </a:pPr>
            <a:endParaRPr lang="en-US" altLang="en-US" b="0">
              <a:cs typeface="Arial" charset="0"/>
            </a:endParaRPr>
          </a:p>
        </p:txBody>
      </p:sp>
      <p:pic>
        <p:nvPicPr>
          <p:cNvPr id="31" name="Picture 30"/>
          <p:cNvPicPr>
            <a:picLocks noChangeAspect="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1752600" y="4497388"/>
            <a:ext cx="16891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1855788" y="2633663"/>
            <a:ext cx="4084637"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1843088" y="1933575"/>
            <a:ext cx="5357812"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1752600" y="1350963"/>
            <a:ext cx="343852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29200" y="1295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b="0"/>
          </a:p>
        </p:txBody>
      </p:sp>
    </p:spTree>
    <p:custDataLst>
      <p:tags r:id="rId1"/>
    </p:custDataLst>
    <p:extLst>
      <p:ext uri="{BB962C8B-B14F-4D97-AF65-F5344CB8AC3E}">
        <p14:creationId xmlns:p14="http://schemas.microsoft.com/office/powerpoint/2010/main" val="95726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5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nodeType="afterGroup">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nodeType="afterGroup">
                            <p:stCondLst>
                              <p:cond delay="3500"/>
                            </p:stCondLst>
                            <p:childTnLst>
                              <p:par>
                                <p:cTn id="21" presetID="10" presetClass="entr" presetSubtype="0" fill="hold" nodeType="afterEffect">
                                  <p:stCondLst>
                                    <p:cond delay="100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211"/>
            <a:ext cx="9144000" cy="3877578"/>
          </a:xfrm>
          <a:prstGeom prst="rect">
            <a:avLst/>
          </a:prstGeom>
        </p:spPr>
      </p:pic>
      <p:sp>
        <p:nvSpPr>
          <p:cNvPr id="3" name="Title 1">
            <a:extLst>
              <a:ext uri="{FF2B5EF4-FFF2-40B4-BE49-F238E27FC236}">
                <a16:creationId xmlns:a16="http://schemas.microsoft.com/office/drawing/2014/main" id="{66172ADB-F794-4CA4-ABF5-29B3E3CE4FA8}"/>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Fuse Label Template</a:t>
            </a:r>
          </a:p>
        </p:txBody>
      </p:sp>
    </p:spTree>
    <p:extLst>
      <p:ext uri="{BB962C8B-B14F-4D97-AF65-F5344CB8AC3E}">
        <p14:creationId xmlns:p14="http://schemas.microsoft.com/office/powerpoint/2010/main" val="99849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7" t="1520" r="1561" b="1303"/>
          <a:stretch>
            <a:fillRect/>
          </a:stretch>
        </p:blipFill>
        <p:spPr bwMode="auto">
          <a:xfrm>
            <a:off x="1522413" y="1258888"/>
            <a:ext cx="6091237" cy="506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15" name="Freeform 3"/>
          <p:cNvSpPr>
            <a:spLocks/>
          </p:cNvSpPr>
          <p:nvPr/>
        </p:nvSpPr>
        <p:spPr bwMode="auto">
          <a:xfrm flipH="1">
            <a:off x="3694113" y="1441450"/>
            <a:ext cx="42862" cy="3541713"/>
          </a:xfrm>
          <a:custGeom>
            <a:avLst/>
            <a:gdLst>
              <a:gd name="T0" fmla="*/ 0 w 1"/>
              <a:gd name="T1" fmla="*/ 1282 h 1282"/>
              <a:gd name="T2" fmla="*/ 0 w 1"/>
              <a:gd name="T3" fmla="*/ 0 h 1282"/>
            </a:gdLst>
            <a:ahLst/>
            <a:cxnLst>
              <a:cxn ang="0">
                <a:pos x="T0" y="T1"/>
              </a:cxn>
              <a:cxn ang="0">
                <a:pos x="T2" y="T3"/>
              </a:cxn>
            </a:cxnLst>
            <a:rect l="0" t="0" r="r" b="b"/>
            <a:pathLst>
              <a:path w="1" h="1282">
                <a:moveTo>
                  <a:pt x="0" y="1282"/>
                </a:moveTo>
                <a:lnTo>
                  <a:pt x="0" y="0"/>
                </a:lnTo>
              </a:path>
            </a:pathLst>
          </a:custGeom>
          <a:noFill/>
          <a:ln w="285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16" name="Freeform 4"/>
          <p:cNvSpPr>
            <a:spLocks/>
          </p:cNvSpPr>
          <p:nvPr/>
        </p:nvSpPr>
        <p:spPr bwMode="auto">
          <a:xfrm>
            <a:off x="3732213" y="4975225"/>
            <a:ext cx="2532062" cy="1000125"/>
          </a:xfrm>
          <a:custGeom>
            <a:avLst/>
            <a:gdLst>
              <a:gd name="T0" fmla="*/ 1611 w 1633"/>
              <a:gd name="T1" fmla="*/ 632 h 632"/>
              <a:gd name="T2" fmla="*/ 1406 w 1633"/>
              <a:gd name="T3" fmla="*/ 438 h 632"/>
              <a:gd name="T4" fmla="*/ 248 w 1633"/>
              <a:gd name="T5" fmla="*/ 91 h 632"/>
              <a:gd name="T6" fmla="*/ 0 w 1633"/>
              <a:gd name="T7" fmla="*/ 0 h 632"/>
            </a:gdLst>
            <a:ahLst/>
            <a:cxnLst>
              <a:cxn ang="0">
                <a:pos x="T0" y="T1"/>
              </a:cxn>
              <a:cxn ang="0">
                <a:pos x="T2" y="T3"/>
              </a:cxn>
              <a:cxn ang="0">
                <a:pos x="T4" y="T5"/>
              </a:cxn>
              <a:cxn ang="0">
                <a:pos x="T6" y="T7"/>
              </a:cxn>
            </a:cxnLst>
            <a:rect l="0" t="0" r="r" b="b"/>
            <a:pathLst>
              <a:path w="1633" h="632">
                <a:moveTo>
                  <a:pt x="1611" y="632"/>
                </a:moveTo>
                <a:cubicBezTo>
                  <a:pt x="1577" y="600"/>
                  <a:pt x="1633" y="528"/>
                  <a:pt x="1406" y="438"/>
                </a:cubicBezTo>
                <a:cubicBezTo>
                  <a:pt x="1179" y="348"/>
                  <a:pt x="482" y="164"/>
                  <a:pt x="248" y="91"/>
                </a:cubicBezTo>
                <a:cubicBezTo>
                  <a:pt x="13" y="18"/>
                  <a:pt x="51" y="18"/>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17" name="Arc 5"/>
          <p:cNvSpPr>
            <a:spLocks/>
          </p:cNvSpPr>
          <p:nvPr/>
        </p:nvSpPr>
        <p:spPr bwMode="auto">
          <a:xfrm rot="37732954" flipH="1" flipV="1">
            <a:off x="5549900" y="2647951"/>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18" name="Text Box 6"/>
          <p:cNvSpPr txBox="1">
            <a:spLocks noChangeArrowheads="1"/>
          </p:cNvSpPr>
          <p:nvPr/>
        </p:nvSpPr>
        <p:spPr bwMode="auto">
          <a:xfrm>
            <a:off x="5645150" y="2392363"/>
            <a:ext cx="144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rgbClr val="FF3300"/>
                </a:solidFill>
              </a:rPr>
              <a:t>TRS100R</a:t>
            </a:r>
          </a:p>
        </p:txBody>
      </p:sp>
      <p:sp>
        <p:nvSpPr>
          <p:cNvPr id="218119" name="Freeform 7"/>
          <p:cNvSpPr>
            <a:spLocks/>
          </p:cNvSpPr>
          <p:nvPr/>
        </p:nvSpPr>
        <p:spPr bwMode="auto">
          <a:xfrm>
            <a:off x="4283075" y="1458913"/>
            <a:ext cx="2095500" cy="4525962"/>
          </a:xfrm>
          <a:custGeom>
            <a:avLst/>
            <a:gdLst>
              <a:gd name="T0" fmla="*/ 0 w 1320"/>
              <a:gd name="T1" fmla="*/ 0 h 2851"/>
              <a:gd name="T2" fmla="*/ 187 w 1320"/>
              <a:gd name="T3" fmla="*/ 528 h 2851"/>
              <a:gd name="T4" fmla="*/ 674 w 1320"/>
              <a:gd name="T5" fmla="*/ 1247 h 2851"/>
              <a:gd name="T6" fmla="*/ 884 w 1320"/>
              <a:gd name="T7" fmla="*/ 1763 h 2851"/>
              <a:gd name="T8" fmla="*/ 1320 w 1320"/>
              <a:gd name="T9" fmla="*/ 2851 h 2851"/>
            </a:gdLst>
            <a:ahLst/>
            <a:cxnLst>
              <a:cxn ang="0">
                <a:pos x="T0" y="T1"/>
              </a:cxn>
              <a:cxn ang="0">
                <a:pos x="T2" y="T3"/>
              </a:cxn>
              <a:cxn ang="0">
                <a:pos x="T4" y="T5"/>
              </a:cxn>
              <a:cxn ang="0">
                <a:pos x="T6" y="T7"/>
              </a:cxn>
              <a:cxn ang="0">
                <a:pos x="T8" y="T9"/>
              </a:cxn>
            </a:cxnLst>
            <a:rect l="0" t="0" r="r" b="b"/>
            <a:pathLst>
              <a:path w="1320" h="2851">
                <a:moveTo>
                  <a:pt x="0" y="0"/>
                </a:moveTo>
                <a:cubicBezTo>
                  <a:pt x="30" y="88"/>
                  <a:pt x="75" y="320"/>
                  <a:pt x="187" y="528"/>
                </a:cubicBezTo>
                <a:cubicBezTo>
                  <a:pt x="299" y="736"/>
                  <a:pt x="558" y="1041"/>
                  <a:pt x="674" y="1247"/>
                </a:cubicBezTo>
                <a:cubicBezTo>
                  <a:pt x="790" y="1453"/>
                  <a:pt x="776" y="1496"/>
                  <a:pt x="884" y="1763"/>
                </a:cubicBezTo>
                <a:cubicBezTo>
                  <a:pt x="992" y="2030"/>
                  <a:pt x="1229" y="2624"/>
                  <a:pt x="1320" y="2851"/>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1">
            <a:extLst>
              <a:ext uri="{FF2B5EF4-FFF2-40B4-BE49-F238E27FC236}">
                <a16:creationId xmlns:a16="http://schemas.microsoft.com/office/drawing/2014/main" id="{2ED7A33D-2663-40DF-87E4-4E4BEB818F84}"/>
              </a:ext>
            </a:extLst>
          </p:cNvPr>
          <p:cNvSpPr txBox="1">
            <a:spLocks/>
          </p:cNvSpPr>
          <p:nvPr/>
        </p:nvSpPr>
        <p:spPr>
          <a:xfrm>
            <a:off x="457200" y="138891"/>
            <a:ext cx="8229600" cy="914400"/>
          </a:xfrm>
          <a:prstGeom prst="rect">
            <a:avLst/>
          </a:prstGeom>
        </p:spPr>
        <p:txBody>
          <a:bodyPr vert="horz" lIns="0" tIns="0" rIns="0" bIns="0" rtlCol="0" anchor="ctr">
            <a:noAutofit/>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a:t>Transformer Characteristics</a:t>
            </a:r>
            <a:endParaRPr lang="en-US" altLang="en-US" dirty="0"/>
          </a:p>
        </p:txBody>
      </p:sp>
      <p:sp>
        <p:nvSpPr>
          <p:cNvPr id="9" name="Freeform 10">
            <a:extLst>
              <a:ext uri="{FF2B5EF4-FFF2-40B4-BE49-F238E27FC236}">
                <a16:creationId xmlns:a16="http://schemas.microsoft.com/office/drawing/2014/main" id="{73ECA6B9-7782-4511-BB98-0EA8F52D8457}"/>
              </a:ext>
            </a:extLst>
          </p:cNvPr>
          <p:cNvSpPr>
            <a:spLocks/>
          </p:cNvSpPr>
          <p:nvPr/>
        </p:nvSpPr>
        <p:spPr bwMode="auto">
          <a:xfrm>
            <a:off x="4133850" y="1435100"/>
            <a:ext cx="1720850" cy="4533900"/>
          </a:xfrm>
          <a:custGeom>
            <a:avLst/>
            <a:gdLst>
              <a:gd name="T0" fmla="*/ 0 w 1084"/>
              <a:gd name="T1" fmla="*/ 0 h 2856"/>
              <a:gd name="T2" fmla="*/ 712 w 1084"/>
              <a:gd name="T3" fmla="*/ 1372 h 2856"/>
              <a:gd name="T4" fmla="*/ 1084 w 1084"/>
              <a:gd name="T5" fmla="*/ 2856 h 2856"/>
            </a:gdLst>
            <a:ahLst/>
            <a:cxnLst>
              <a:cxn ang="0">
                <a:pos x="T0" y="T1"/>
              </a:cxn>
              <a:cxn ang="0">
                <a:pos x="T2" y="T3"/>
              </a:cxn>
              <a:cxn ang="0">
                <a:pos x="T4" y="T5"/>
              </a:cxn>
            </a:cxnLst>
            <a:rect l="0" t="0" r="r" b="b"/>
            <a:pathLst>
              <a:path w="1084" h="2856">
                <a:moveTo>
                  <a:pt x="0" y="0"/>
                </a:moveTo>
                <a:cubicBezTo>
                  <a:pt x="119" y="229"/>
                  <a:pt x="531" y="896"/>
                  <a:pt x="712" y="1372"/>
                </a:cubicBezTo>
                <a:cubicBezTo>
                  <a:pt x="893" y="1848"/>
                  <a:pt x="1007" y="2547"/>
                  <a:pt x="1084" y="2856"/>
                </a:cubicBezTo>
              </a:path>
            </a:pathLst>
          </a:custGeom>
          <a:ln>
            <a:headEnd/>
            <a:tailEnd/>
          </a:ln>
          <a:extLst/>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 name="Arc 13">
            <a:extLst>
              <a:ext uri="{FF2B5EF4-FFF2-40B4-BE49-F238E27FC236}">
                <a16:creationId xmlns:a16="http://schemas.microsoft.com/office/drawing/2014/main" id="{B233145F-6658-42EB-A59D-974550EC993A}"/>
              </a:ext>
            </a:extLst>
          </p:cNvPr>
          <p:cNvSpPr>
            <a:spLocks/>
          </p:cNvSpPr>
          <p:nvPr/>
        </p:nvSpPr>
        <p:spPr bwMode="auto">
          <a:xfrm rot="37732954" flipH="1" flipV="1">
            <a:off x="5824537" y="4254501"/>
            <a:ext cx="714375" cy="96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5">
            <a:extLst>
              <a:ext uri="{FF2B5EF4-FFF2-40B4-BE49-F238E27FC236}">
                <a16:creationId xmlns:a16="http://schemas.microsoft.com/office/drawing/2014/main" id="{204718B1-D452-472C-AA3F-5FAE6E78FAA3}"/>
              </a:ext>
            </a:extLst>
          </p:cNvPr>
          <p:cNvSpPr txBox="1">
            <a:spLocks noChangeArrowheads="1"/>
          </p:cNvSpPr>
          <p:nvPr/>
        </p:nvSpPr>
        <p:spPr bwMode="auto">
          <a:xfrm>
            <a:off x="5919788" y="3998913"/>
            <a:ext cx="1443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chemeClr val="accent2"/>
                </a:solidFill>
              </a:rPr>
              <a:t>AJT100</a:t>
            </a:r>
          </a:p>
        </p:txBody>
      </p:sp>
    </p:spTree>
    <p:extLst>
      <p:ext uri="{BB962C8B-B14F-4D97-AF65-F5344CB8AC3E}">
        <p14:creationId xmlns:p14="http://schemas.microsoft.com/office/powerpoint/2010/main" val="3677852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Effect transition="in" filter="wipe(down)">
                                      <p:cBhvr>
                                        <p:cTn id="7" dur="500"/>
                                        <p:tgtEl>
                                          <p:spTgt spid="218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8115"/>
                                        </p:tgtEl>
                                        <p:attrNameLst>
                                          <p:attrName>style.visibility</p:attrName>
                                        </p:attrNameLst>
                                      </p:cBhvr>
                                      <p:to>
                                        <p:strVal val="visible"/>
                                      </p:to>
                                    </p:set>
                                    <p:animEffect transition="in" filter="wipe(down)">
                                      <p:cBhvr>
                                        <p:cTn id="11" dur="500"/>
                                        <p:tgtEl>
                                          <p:spTgt spid="2181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81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81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8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animBg="1"/>
      <p:bldP spid="218116" grpId="0" animBg="1"/>
      <p:bldP spid="218117" grpId="0" animBg="1"/>
      <p:bldP spid="218118" grpId="0"/>
      <p:bldP spid="218119" grpId="0" animBg="1"/>
      <p:bldP spid="9" grpId="1" animBg="1"/>
      <p:bldP spid="10" grpId="1" animBg="1"/>
      <p:bldP spid="11" grpId="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Time</a:t>
            </a:r>
          </a:p>
        </p:txBody>
      </p:sp>
      <p:sp>
        <p:nvSpPr>
          <p:cNvPr id="12" name="Content Placeholder 2"/>
          <p:cNvSpPr>
            <a:spLocks noGrp="1"/>
          </p:cNvSpPr>
          <p:nvPr>
            <p:ph idx="1"/>
          </p:nvPr>
        </p:nvSpPr>
        <p:spPr>
          <a:xfrm>
            <a:off x="95805" y="1467035"/>
            <a:ext cx="8915400" cy="4525962"/>
          </a:xfrm>
        </p:spPr>
        <p:txBody>
          <a:bodyPr/>
          <a:lstStyle/>
          <a:p>
            <a:pPr marL="0" indent="0">
              <a:buNone/>
            </a:pPr>
            <a:r>
              <a:rPr lang="en-US" dirty="0"/>
              <a:t>Q: What part of the fuse limits the let thru energy during a fault?</a:t>
            </a:r>
          </a:p>
          <a:p>
            <a:pPr marL="0" indent="0">
              <a:buNone/>
            </a:pPr>
            <a:r>
              <a:rPr lang="en-US" dirty="0"/>
              <a:t>	</a:t>
            </a:r>
            <a:r>
              <a:rPr lang="en-US" dirty="0">
                <a:solidFill>
                  <a:srgbClr val="E84E0F"/>
                </a:solidFill>
              </a:rPr>
              <a:t>A: Fuse Element.</a:t>
            </a:r>
          </a:p>
          <a:p>
            <a:pPr marL="0" indent="0">
              <a:buNone/>
            </a:pPr>
            <a:r>
              <a:rPr lang="en-US" dirty="0">
                <a:solidFill>
                  <a:srgbClr val="E84E0F"/>
                </a:solidFill>
              </a:rPr>
              <a:t>		</a:t>
            </a:r>
            <a:endParaRPr lang="en-US" dirty="0"/>
          </a:p>
          <a:p>
            <a:pPr marL="0" indent="0">
              <a:buNone/>
            </a:pPr>
            <a:r>
              <a:rPr lang="en-US" dirty="0"/>
              <a:t>Q: What does the fuse filler or sand do during a fault?</a:t>
            </a:r>
          </a:p>
          <a:p>
            <a:pPr marL="0" indent="0">
              <a:buNone/>
            </a:pPr>
            <a:r>
              <a:rPr lang="en-US" dirty="0"/>
              <a:t>	</a:t>
            </a:r>
            <a:r>
              <a:rPr lang="en-US" dirty="0">
                <a:solidFill>
                  <a:srgbClr val="E84E0F"/>
                </a:solidFill>
              </a:rPr>
              <a:t>A: Quenches the arc.</a:t>
            </a:r>
          </a:p>
          <a:p>
            <a:pPr marL="0" indent="0">
              <a:buNone/>
            </a:pPr>
            <a:endParaRPr lang="en-US" dirty="0"/>
          </a:p>
          <a:p>
            <a:pPr marL="0" indent="0">
              <a:buNone/>
            </a:pPr>
            <a:r>
              <a:rPr lang="en-US" dirty="0"/>
              <a:t>Q: What is the difference between Time Delay and Dual Element?</a:t>
            </a:r>
          </a:p>
          <a:p>
            <a:pPr marL="0" indent="0">
              <a:buNone/>
            </a:pPr>
            <a:r>
              <a:rPr lang="en-US" dirty="0"/>
              <a:t>	</a:t>
            </a:r>
            <a:r>
              <a:rPr lang="en-US" dirty="0">
                <a:solidFill>
                  <a:schemeClr val="accent4"/>
                </a:solidFill>
              </a:rPr>
              <a:t>A: Dual Element is a construction method to achieve 	Time Delay.</a:t>
            </a:r>
          </a:p>
          <a:p>
            <a:pPr marL="0" indent="0">
              <a:buNone/>
            </a:pPr>
            <a:endParaRPr lang="en-US" dirty="0"/>
          </a:p>
        </p:txBody>
      </p:sp>
    </p:spTree>
    <p:extLst>
      <p:ext uri="{BB962C8B-B14F-4D97-AF65-F5344CB8AC3E}">
        <p14:creationId xmlns:p14="http://schemas.microsoft.com/office/powerpoint/2010/main" val="35046047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1838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050" y="452843"/>
            <a:ext cx="5952309" cy="59523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805" y="4495798"/>
            <a:ext cx="1504406" cy="150440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9703" y="3546563"/>
            <a:ext cx="852790" cy="2453641"/>
          </a:xfrm>
          <a:prstGeom prst="rect">
            <a:avLst/>
          </a:prstGeom>
        </p:spPr>
      </p:pic>
      <p:sp>
        <p:nvSpPr>
          <p:cNvPr id="9" name="Oval 8"/>
          <p:cNvSpPr/>
          <p:nvPr/>
        </p:nvSpPr>
        <p:spPr>
          <a:xfrm>
            <a:off x="1158240" y="5660571"/>
            <a:ext cx="1358537" cy="5573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1" name="Straight Arrow Connector 10"/>
          <p:cNvCxnSpPr/>
          <p:nvPr/>
        </p:nvCxnSpPr>
        <p:spPr>
          <a:xfrm>
            <a:off x="3326674" y="3546563"/>
            <a:ext cx="76635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326673" y="5876106"/>
            <a:ext cx="76635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618514" y="5660571"/>
            <a:ext cx="705395" cy="4005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extLst>
      <p:ext uri="{BB962C8B-B14F-4D97-AF65-F5344CB8AC3E}">
        <p14:creationId xmlns:p14="http://schemas.microsoft.com/office/powerpoint/2010/main" val="907394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669" y="182880"/>
            <a:ext cx="6433457" cy="6433457"/>
          </a:xfrm>
          <a:prstGeom prst="rect">
            <a:avLst/>
          </a:prstGeom>
        </p:spPr>
      </p:pic>
    </p:spTree>
    <p:extLst>
      <p:ext uri="{BB962C8B-B14F-4D97-AF65-F5344CB8AC3E}">
        <p14:creationId xmlns:p14="http://schemas.microsoft.com/office/powerpoint/2010/main" val="3475483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02" name="Object 2"/>
          <p:cNvGraphicFramePr>
            <a:graphicFrameLocks noChangeAspect="1"/>
          </p:cNvGraphicFramePr>
          <p:nvPr>
            <p:extLst>
              <p:ext uri="{D42A27DB-BD31-4B8C-83A1-F6EECF244321}">
                <p14:modId xmlns:p14="http://schemas.microsoft.com/office/powerpoint/2010/main" val="3643095762"/>
              </p:ext>
            </p:extLst>
          </p:nvPr>
        </p:nvGraphicFramePr>
        <p:xfrm>
          <a:off x="1420813" y="1917787"/>
          <a:ext cx="2441575" cy="3173412"/>
        </p:xfrm>
        <a:graphic>
          <a:graphicData uri="http://schemas.openxmlformats.org/presentationml/2006/ole">
            <mc:AlternateContent xmlns:mc="http://schemas.openxmlformats.org/markup-compatibility/2006">
              <mc:Choice xmlns:v="urn:schemas-microsoft-com:vml" Requires="v">
                <p:oleObj spid="_x0000_s8215" name="Bitmap Image" r:id="rId4" imgW="2238687" imgH="2638095" progId="Paint.Picture">
                  <p:embed/>
                </p:oleObj>
              </mc:Choice>
              <mc:Fallback>
                <p:oleObj name="Bitmap Image" r:id="rId4" imgW="2238687" imgH="2638095"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82" t="-3186" b="-1555"/>
                      <a:stretch>
                        <a:fillRect/>
                      </a:stretch>
                    </p:blipFill>
                    <p:spPr bwMode="auto">
                      <a:xfrm>
                        <a:off x="1420813" y="1917787"/>
                        <a:ext cx="2441575" cy="317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03" name="Text Box 3"/>
          <p:cNvSpPr txBox="1">
            <a:spLocks noChangeArrowheads="1"/>
          </p:cNvSpPr>
          <p:nvPr/>
        </p:nvSpPr>
        <p:spPr bwMode="auto">
          <a:xfrm>
            <a:off x="5080000" y="2895600"/>
            <a:ext cx="355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1800"/>
          </a:p>
        </p:txBody>
      </p:sp>
      <p:sp>
        <p:nvSpPr>
          <p:cNvPr id="256004" name="Arc 4"/>
          <p:cNvSpPr>
            <a:spLocks/>
          </p:cNvSpPr>
          <p:nvPr/>
        </p:nvSpPr>
        <p:spPr bwMode="auto">
          <a:xfrm flipH="1" flipV="1">
            <a:off x="2627313" y="4327612"/>
            <a:ext cx="1298575" cy="1077912"/>
          </a:xfrm>
          <a:custGeom>
            <a:avLst/>
            <a:gdLst>
              <a:gd name="G0" fmla="+- 0 0 0"/>
              <a:gd name="G1" fmla="+- 20222 0 0"/>
              <a:gd name="G2" fmla="+- 21600 0 0"/>
              <a:gd name="T0" fmla="*/ 7591 w 21228"/>
              <a:gd name="T1" fmla="*/ 0 h 20222"/>
              <a:gd name="T2" fmla="*/ 21228 w 21228"/>
              <a:gd name="T3" fmla="*/ 16232 h 20222"/>
              <a:gd name="T4" fmla="*/ 0 w 21228"/>
              <a:gd name="T5" fmla="*/ 20222 h 20222"/>
            </a:gdLst>
            <a:ahLst/>
            <a:cxnLst>
              <a:cxn ang="0">
                <a:pos x="T0" y="T1"/>
              </a:cxn>
              <a:cxn ang="0">
                <a:pos x="T2" y="T3"/>
              </a:cxn>
              <a:cxn ang="0">
                <a:pos x="T4" y="T5"/>
              </a:cxn>
            </a:cxnLst>
            <a:rect l="0" t="0" r="r" b="b"/>
            <a:pathLst>
              <a:path w="21228" h="20222" fill="none" extrusionOk="0">
                <a:moveTo>
                  <a:pt x="7591" y="-1"/>
                </a:moveTo>
                <a:cubicBezTo>
                  <a:pt x="14662" y="2654"/>
                  <a:pt x="19833" y="8809"/>
                  <a:pt x="21228" y="16231"/>
                </a:cubicBezTo>
              </a:path>
              <a:path w="21228" h="20222" stroke="0" extrusionOk="0">
                <a:moveTo>
                  <a:pt x="7591" y="-1"/>
                </a:moveTo>
                <a:cubicBezTo>
                  <a:pt x="14662" y="2654"/>
                  <a:pt x="19833" y="8809"/>
                  <a:pt x="21228" y="16231"/>
                </a:cubicBezTo>
                <a:lnTo>
                  <a:pt x="0" y="20222"/>
                </a:lnTo>
                <a:close/>
              </a:path>
            </a:pathLst>
          </a:custGeom>
          <a:noFill/>
          <a:ln w="28575">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05" name="Text Box 5"/>
          <p:cNvSpPr txBox="1">
            <a:spLocks noChangeArrowheads="1"/>
          </p:cNvSpPr>
          <p:nvPr/>
        </p:nvSpPr>
        <p:spPr bwMode="auto">
          <a:xfrm>
            <a:off x="3290888" y="5226137"/>
            <a:ext cx="134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FF0000"/>
                </a:solidFill>
              </a:rPr>
              <a:t>Block</a:t>
            </a:r>
          </a:p>
        </p:txBody>
      </p:sp>
      <p:sp>
        <p:nvSpPr>
          <p:cNvPr id="6" name="Title 1">
            <a:extLst>
              <a:ext uri="{FF2B5EF4-FFF2-40B4-BE49-F238E27FC236}">
                <a16:creationId xmlns:a16="http://schemas.microsoft.com/office/drawing/2014/main" id="{D2B94769-5A38-4D59-841A-8515779104EC}"/>
              </a:ext>
            </a:extLst>
          </p:cNvPr>
          <p:cNvSpPr txBox="1">
            <a:spLocks/>
          </p:cNvSpPr>
          <p:nvPr/>
        </p:nvSpPr>
        <p:spPr>
          <a:xfrm>
            <a:off x="304800" y="397112"/>
            <a:ext cx="8229600" cy="623109"/>
          </a:xfrm>
          <a:prstGeom prst="rect">
            <a:avLst/>
          </a:prstGeom>
        </p:spPr>
        <p:txBody>
          <a:bodyPr/>
          <a:lstStyle>
            <a:lvl1pPr algn="l" defTabSz="914400" rtl="0" eaLnBrk="1" latinLnBrk="0" hangingPunct="1">
              <a:spcBef>
                <a:spcPct val="0"/>
              </a:spcBef>
              <a:buNone/>
              <a:defRPr sz="2800" b="1" kern="1200" cap="small" baseline="0">
                <a:solidFill>
                  <a:schemeClr val="accent4"/>
                </a:solidFill>
                <a:latin typeface="+mj-lt"/>
                <a:ea typeface="+mj-ea"/>
                <a:cs typeface="+mj-cs"/>
              </a:defRPr>
            </a:lvl1pPr>
          </a:lstStyle>
          <a:p>
            <a:r>
              <a:rPr lang="en-US" altLang="en-US" dirty="0"/>
              <a:t>Bladed Fuse Construction</a:t>
            </a:r>
          </a:p>
        </p:txBody>
      </p:sp>
    </p:spTree>
    <p:extLst>
      <p:ext uri="{BB962C8B-B14F-4D97-AF65-F5344CB8AC3E}">
        <p14:creationId xmlns:p14="http://schemas.microsoft.com/office/powerpoint/2010/main" val="4131214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strips(downRight)">
                                      <p:cBhvr>
                                        <p:cTn id="7" dur="500"/>
                                        <p:tgtEl>
                                          <p:spTgt spid="25600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56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autoUpdateAnimBg="0"/>
      <p:bldP spid="25600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helly\AppData\Local\Temp\articulate\presenter\imgtemp\Cvt0Elhj_files\slide0001_image001.png"/>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helly\AppData\Local\Temp\articulate\presenter\imgtemp\JkQo0I4I_files\slide0001_image001.png"/>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helly\AppData\Local\Temp\articulate\presenter\imgtemp\ud9zyYJv_files\slide0001_image001.png"/>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UDIO_IMPORT" val="C:\Users\Shelly\Desktop\MV Transformer Application\MV Transformer Audio\MV Txformrs 04.mp3"/>
  <p:tag name="AUDIO_ID" val="259"/>
  <p:tag name="ELAPSEDTIME" val="38.894"/>
  <p:tag name="ARTICULATE_SLIDE_GUID" val="6b40dc8f-c320-42c2-9d6a-86e4e08ee34c"/>
  <p:tag name="ARTICULATE_SLIDE_PAUSE" val="0"/>
  <p:tag name="ARTICULATE_NAV_LEVEL" val="1"/>
  <p:tag name="ARTICULATE_PLAYLIST_ID" val="-1"/>
  <p:tag name="ARTICULATE_LOCK_SLIDE" val="0"/>
  <p:tag name="TIMELINE" val="7.0/14.9/29.0/35.3"/>
  <p:tag name="ANNOTATION_COUNT" val="0"/>
  <p:tag name="ARTICULATE_SLIDE_NAV" val="4"/>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helly\AppData\Local\Temp\articulate\presenter\imgtemp\RxTCqPJI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helly\AppData\Local\Temp\articulate\presenter\imgtemp\DqeZXNlL_files\slide0001_image001.png"/>
</p:tagLst>
</file>

<file path=ppt/theme/theme1.xml><?xml version="1.0" encoding="utf-8"?>
<a:theme xmlns:a="http://schemas.openxmlformats.org/drawingml/2006/main" name="MERSEN">
  <a:themeElements>
    <a:clrScheme name="Mersen Colors">
      <a:dk1>
        <a:srgbClr val="517485"/>
      </a:dk1>
      <a:lt1>
        <a:sysClr val="window" lastClr="FFFFFF"/>
      </a:lt1>
      <a:dk2>
        <a:srgbClr val="96A9B1"/>
      </a:dk2>
      <a:lt2>
        <a:srgbClr val="CAD4D8"/>
      </a:lt2>
      <a:accent1>
        <a:srgbClr val="517485"/>
      </a:accent1>
      <a:accent2>
        <a:srgbClr val="008ED5"/>
      </a:accent2>
      <a:accent3>
        <a:srgbClr val="4E55A2"/>
      </a:accent3>
      <a:accent4>
        <a:srgbClr val="E84E0F"/>
      </a:accent4>
      <a:accent5>
        <a:srgbClr val="65B32E"/>
      </a:accent5>
      <a:accent6>
        <a:srgbClr val="C24F97"/>
      </a:accent6>
      <a:hlink>
        <a:srgbClr val="0000FF"/>
      </a:hlink>
      <a:folHlink>
        <a:srgbClr val="800080"/>
      </a:folHlink>
    </a:clrScheme>
    <a:fontScheme name="Soloc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Mersen Corporate Theme">
  <a:themeElements>
    <a:clrScheme name="Mersen Colors">
      <a:dk1>
        <a:srgbClr val="517485"/>
      </a:dk1>
      <a:lt1>
        <a:sysClr val="window" lastClr="FFFFFF"/>
      </a:lt1>
      <a:dk2>
        <a:srgbClr val="96A9B1"/>
      </a:dk2>
      <a:lt2>
        <a:srgbClr val="CAD4D8"/>
      </a:lt2>
      <a:accent1>
        <a:srgbClr val="517485"/>
      </a:accent1>
      <a:accent2>
        <a:srgbClr val="008ED5"/>
      </a:accent2>
      <a:accent3>
        <a:srgbClr val="4E55A2"/>
      </a:accent3>
      <a:accent4>
        <a:srgbClr val="E84E0F"/>
      </a:accent4>
      <a:accent5>
        <a:srgbClr val="65B32E"/>
      </a:accent5>
      <a:accent6>
        <a:srgbClr val="C24F97"/>
      </a:accent6>
      <a:hlink>
        <a:srgbClr val="0000FF"/>
      </a:hlink>
      <a:folHlink>
        <a:srgbClr val="800080"/>
      </a:folHlink>
    </a:clrScheme>
    <a:fontScheme name="Soloc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PPT-Corporate-Template</Template>
  <TotalTime>249</TotalTime>
  <Words>3035</Words>
  <Application>Microsoft Office PowerPoint</Application>
  <PresentationFormat>On-screen Show (4:3)</PresentationFormat>
  <Paragraphs>235</Paragraphs>
  <Slides>62</Slides>
  <Notes>58</Notes>
  <HiddenSlides>1</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62</vt:i4>
      </vt:variant>
    </vt:vector>
  </HeadingPairs>
  <TitlesOfParts>
    <vt:vector size="70" baseType="lpstr">
      <vt:lpstr>Arial</vt:lpstr>
      <vt:lpstr>Calibri</vt:lpstr>
      <vt:lpstr>Wingdings</vt:lpstr>
      <vt:lpstr>Wingdings 2</vt:lpstr>
      <vt:lpstr>MERSEN</vt:lpstr>
      <vt:lpstr>Mersen Corporate Theme</vt:lpstr>
      <vt:lpstr>think-cell Slide</vt:lpstr>
      <vt:lpstr>Bitmap Image</vt:lpstr>
      <vt:lpstr>Session 3: Fuse Construction &amp;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Transformer Characteristics</vt:lpstr>
      <vt:lpstr>PowerPoint Presentation</vt:lpstr>
      <vt:lpstr>Quiz Time</vt:lpstr>
      <vt:lpstr>PowerPoint Presentation</vt:lpstr>
    </vt:vector>
  </TitlesOfParts>
  <Company>MERSEN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Fuse Basics</dc:title>
  <dc:creator>MERSEN</dc:creator>
  <cp:lastModifiedBy>SHEEHAN JT</cp:lastModifiedBy>
  <cp:revision>23</cp:revision>
  <dcterms:created xsi:type="dcterms:W3CDTF">2018-04-23T17:36:00Z</dcterms:created>
  <dcterms:modified xsi:type="dcterms:W3CDTF">2021-04-20T16:23:07Z</dcterms:modified>
</cp:coreProperties>
</file>